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256" r:id="rId2"/>
    <p:sldId id="363" r:id="rId3"/>
    <p:sldId id="257" r:id="rId4"/>
    <p:sldId id="260" r:id="rId5"/>
    <p:sldId id="261" r:id="rId6"/>
    <p:sldId id="413" r:id="rId7"/>
    <p:sldId id="279" r:id="rId8"/>
    <p:sldId id="414" r:id="rId9"/>
    <p:sldId id="418" r:id="rId10"/>
    <p:sldId id="419" r:id="rId11"/>
    <p:sldId id="365" r:id="rId12"/>
    <p:sldId id="415" r:id="rId13"/>
    <p:sldId id="262" r:id="rId14"/>
    <p:sldId id="281" r:id="rId15"/>
    <p:sldId id="376" r:id="rId16"/>
    <p:sldId id="404" r:id="rId17"/>
    <p:sldId id="405" r:id="rId18"/>
    <p:sldId id="408" r:id="rId19"/>
    <p:sldId id="406" r:id="rId20"/>
    <p:sldId id="407" r:id="rId21"/>
    <p:sldId id="264" r:id="rId22"/>
    <p:sldId id="409" r:id="rId23"/>
    <p:sldId id="410" r:id="rId24"/>
    <p:sldId id="411" r:id="rId25"/>
    <p:sldId id="377" r:id="rId26"/>
    <p:sldId id="378" r:id="rId27"/>
    <p:sldId id="379" r:id="rId28"/>
    <p:sldId id="380" r:id="rId29"/>
    <p:sldId id="381" r:id="rId30"/>
    <p:sldId id="382" r:id="rId31"/>
    <p:sldId id="383" r:id="rId32"/>
    <p:sldId id="265" r:id="rId33"/>
    <p:sldId id="276" r:id="rId34"/>
    <p:sldId id="277" r:id="rId35"/>
    <p:sldId id="266" r:id="rId36"/>
    <p:sldId id="267" r:id="rId37"/>
    <p:sldId id="268" r:id="rId38"/>
    <p:sldId id="366" r:id="rId39"/>
    <p:sldId id="271" r:id="rId40"/>
    <p:sldId id="272" r:id="rId41"/>
    <p:sldId id="385" r:id="rId42"/>
    <p:sldId id="386" r:id="rId43"/>
    <p:sldId id="417" r:id="rId44"/>
    <p:sldId id="273" r:id="rId45"/>
    <p:sldId id="387" r:id="rId46"/>
    <p:sldId id="388" r:id="rId47"/>
    <p:sldId id="389" r:id="rId48"/>
    <p:sldId id="390" r:id="rId49"/>
    <p:sldId id="391" r:id="rId50"/>
    <p:sldId id="392" r:id="rId51"/>
    <p:sldId id="393" r:id="rId52"/>
    <p:sldId id="394" r:id="rId53"/>
    <p:sldId id="274" r:id="rId54"/>
    <p:sldId id="416" r:id="rId55"/>
    <p:sldId id="269" r:id="rId56"/>
    <p:sldId id="270" r:id="rId57"/>
    <p:sldId id="368" r:id="rId58"/>
    <p:sldId id="278" r:id="rId59"/>
    <p:sldId id="330" r:id="rId60"/>
    <p:sldId id="282" r:id="rId61"/>
    <p:sldId id="284" r:id="rId62"/>
    <p:sldId id="285" r:id="rId63"/>
    <p:sldId id="286" r:id="rId64"/>
    <p:sldId id="287" r:id="rId65"/>
    <p:sldId id="288" r:id="rId66"/>
    <p:sldId id="289"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5516" autoAdjust="0"/>
  </p:normalViewPr>
  <p:slideViewPr>
    <p:cSldViewPr snapToGrid="0" showGuides="1">
      <p:cViewPr varScale="1">
        <p:scale>
          <a:sx n="73" d="100"/>
          <a:sy n="73" d="100"/>
        </p:scale>
        <p:origin x="1061"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E2F03-0D0C-4200-9560-8CA76D037307}" type="datetimeFigureOut">
              <a:rPr lang="en-US" smtClean="0"/>
              <a:t>20-Mar-20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AF71C-6015-4670-870D-7FE113402D6E}" type="slidenum">
              <a:rPr lang="en-US" smtClean="0"/>
              <a:t>‹#›</a:t>
            </a:fld>
            <a:endParaRPr lang="en-US"/>
          </a:p>
        </p:txBody>
      </p:sp>
    </p:spTree>
    <p:extLst>
      <p:ext uri="{BB962C8B-B14F-4D97-AF65-F5344CB8AC3E}">
        <p14:creationId xmlns:p14="http://schemas.microsoft.com/office/powerpoint/2010/main" val="2611250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7</a:t>
            </a:fld>
            <a:endParaRPr lang="en-US"/>
          </a:p>
        </p:txBody>
      </p:sp>
    </p:spTree>
    <p:extLst>
      <p:ext uri="{BB962C8B-B14F-4D97-AF65-F5344CB8AC3E}">
        <p14:creationId xmlns:p14="http://schemas.microsoft.com/office/powerpoint/2010/main" val="1176020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21</a:t>
            </a:fld>
            <a:endParaRPr lang="en-US"/>
          </a:p>
        </p:txBody>
      </p:sp>
    </p:spTree>
    <p:extLst>
      <p:ext uri="{BB962C8B-B14F-4D97-AF65-F5344CB8AC3E}">
        <p14:creationId xmlns:p14="http://schemas.microsoft.com/office/powerpoint/2010/main" val="976968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22</a:t>
            </a:fld>
            <a:endParaRPr lang="en-US"/>
          </a:p>
        </p:txBody>
      </p:sp>
    </p:spTree>
    <p:extLst>
      <p:ext uri="{BB962C8B-B14F-4D97-AF65-F5344CB8AC3E}">
        <p14:creationId xmlns:p14="http://schemas.microsoft.com/office/powerpoint/2010/main" val="4135788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p>
          <a:p>
            <a:endParaRPr lang="es-ES" dirty="0"/>
          </a:p>
          <a:p>
            <a:r>
              <a:rPr lang="es-ES" dirty="0"/>
              <a:t>y-X\beta=</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m\</a:t>
            </a:r>
            <a:r>
              <a:rPr lang="es-ES" dirty="0" err="1"/>
              <a:t>cdot</a:t>
            </a:r>
            <a:r>
              <a:rPr lang="es-ES" dirty="0"/>
              <a:t> x_1+b\</a:t>
            </a:r>
            <a:r>
              <a:rPr lang="es-ES" dirty="0" err="1"/>
              <a:t>cdot</a:t>
            </a:r>
            <a:r>
              <a:rPr lang="es-ES" dirty="0"/>
              <a:t> 1\\ </a:t>
            </a:r>
          </a:p>
          <a:p>
            <a:r>
              <a:rPr lang="es-ES" dirty="0"/>
              <a:t>\</a:t>
            </a:r>
            <a:r>
              <a:rPr lang="es-ES" dirty="0" err="1"/>
              <a:t>vdots</a:t>
            </a:r>
            <a:r>
              <a:rPr lang="es-ES" dirty="0"/>
              <a:t>\\ </a:t>
            </a:r>
          </a:p>
          <a:p>
            <a:r>
              <a:rPr lang="es-ES" dirty="0"/>
              <a:t>m\</a:t>
            </a:r>
            <a:r>
              <a:rPr lang="es-ES" dirty="0" err="1"/>
              <a:t>cdot</a:t>
            </a:r>
            <a:r>
              <a:rPr lang="es-ES" dirty="0"/>
              <a:t> </a:t>
            </a:r>
            <a:r>
              <a:rPr lang="es-ES" dirty="0" err="1"/>
              <a:t>x_N+b</a:t>
            </a:r>
            <a:r>
              <a:rPr lang="es-ES" dirty="0"/>
              <a:t>\</a:t>
            </a:r>
            <a:r>
              <a:rPr lang="es-ES" dirty="0" err="1"/>
              <a:t>cdot</a:t>
            </a:r>
            <a:r>
              <a:rPr lang="es-ES" dirty="0"/>
              <a:t> 1</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y_1-mx_1-b\\ </a:t>
            </a:r>
          </a:p>
          <a:p>
            <a:r>
              <a:rPr lang="es-ES" dirty="0"/>
              <a:t>\</a:t>
            </a:r>
            <a:r>
              <a:rPr lang="es-ES" dirty="0" err="1"/>
              <a:t>vdots</a:t>
            </a:r>
            <a:r>
              <a:rPr lang="es-ES" dirty="0"/>
              <a:t>\\ </a:t>
            </a:r>
          </a:p>
          <a:p>
            <a:r>
              <a:rPr lang="es-ES" dirty="0" err="1"/>
              <a:t>y_N</a:t>
            </a:r>
            <a:r>
              <a:rPr lang="es-ES" dirty="0"/>
              <a:t>-</a:t>
            </a:r>
            <a:r>
              <a:rPr lang="es-ES" dirty="0" err="1"/>
              <a:t>mx_N</a:t>
            </a:r>
            <a:r>
              <a:rPr lang="es-ES" dirty="0"/>
              <a:t>-b</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\epsilon_1\\ </a:t>
            </a:r>
          </a:p>
          <a:p>
            <a:r>
              <a:rPr lang="es-ES" dirty="0"/>
              <a:t>\</a:t>
            </a:r>
            <a:r>
              <a:rPr lang="es-ES" dirty="0" err="1"/>
              <a:t>vdots</a:t>
            </a:r>
            <a:r>
              <a:rPr lang="es-ES" dirty="0"/>
              <a:t>\\ </a:t>
            </a:r>
          </a:p>
          <a:p>
            <a:r>
              <a:rPr lang="es-ES" dirty="0"/>
              <a:t>\</a:t>
            </a:r>
            <a:r>
              <a:rPr lang="es-ES" dirty="0" err="1"/>
              <a:t>epsilon_N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epsilon</a:t>
            </a:r>
            <a:endParaRPr lang="es-ES" dirty="0"/>
          </a:p>
          <a:p>
            <a:endParaRPr lang="es-ES" dirty="0"/>
          </a:p>
          <a:p>
            <a:r>
              <a:rPr lang="es-ES" dirty="0"/>
              <a:t>\\</a:t>
            </a:r>
          </a:p>
          <a:p>
            <a:endParaRPr lang="es-ES" dirty="0"/>
          </a:p>
          <a:p>
            <a:r>
              <a:rPr lang="es-ES" dirty="0"/>
              <a:t>\frac{1}{N}\sum_{i=1}^N(</a:t>
            </a:r>
            <a:r>
              <a:rPr lang="es-ES" dirty="0" err="1"/>
              <a:t>y_i</a:t>
            </a:r>
            <a:r>
              <a:rPr lang="es-ES" dirty="0"/>
              <a:t>-</a:t>
            </a:r>
            <a:r>
              <a:rPr lang="es-ES" dirty="0" err="1"/>
              <a:t>mx_i</a:t>
            </a:r>
            <a:r>
              <a:rPr lang="es-ES" dirty="0"/>
              <a:t>-b)^2=</a:t>
            </a:r>
          </a:p>
          <a:p>
            <a:r>
              <a:rPr lang="es-ES" dirty="0"/>
              <a:t>\frac{1}{N}\sum_{i=1}^N\epsilon_i^2=</a:t>
            </a:r>
          </a:p>
          <a:p>
            <a:r>
              <a:rPr lang="es-ES" dirty="0"/>
              <a:t>\frac{1}{N}\</a:t>
            </a:r>
            <a:r>
              <a:rPr lang="es-ES" dirty="0" err="1"/>
              <a:t>begin</a:t>
            </a:r>
            <a:r>
              <a:rPr lang="es-ES" dirty="0"/>
              <a:t>{</a:t>
            </a:r>
            <a:r>
              <a:rPr lang="es-ES" dirty="0" err="1"/>
              <a:t>bmatrix</a:t>
            </a:r>
            <a:r>
              <a:rPr lang="es-ES" dirty="0"/>
              <a:t>}</a:t>
            </a:r>
          </a:p>
          <a:p>
            <a:r>
              <a:rPr lang="es-ES" dirty="0"/>
              <a:t>\epsilon_1 \</a:t>
            </a:r>
            <a:r>
              <a:rPr lang="es-ES" dirty="0" err="1"/>
              <a:t>hdots</a:t>
            </a:r>
            <a:r>
              <a:rPr lang="es-ES" dirty="0"/>
              <a:t> \</a:t>
            </a:r>
            <a:r>
              <a:rPr lang="es-ES" dirty="0" err="1"/>
              <a:t>epsilon_N</a:t>
            </a:r>
            <a:endParaRPr lang="es-ES" dirty="0"/>
          </a:p>
          <a:p>
            <a:r>
              <a:rPr lang="es-ES" dirty="0"/>
              <a:t>\</a:t>
            </a:r>
            <a:r>
              <a:rPr lang="es-ES" dirty="0" err="1"/>
              <a:t>end</a:t>
            </a:r>
            <a:r>
              <a:rPr lang="es-ES" dirty="0"/>
              <a:t>{</a:t>
            </a:r>
            <a:r>
              <a:rPr lang="es-ES" dirty="0" err="1"/>
              <a:t>bmatrix</a:t>
            </a:r>
            <a:r>
              <a:rPr lang="es-ES" dirty="0"/>
              <a:t>}</a:t>
            </a:r>
          </a:p>
          <a:p>
            <a:r>
              <a:rPr lang="es-ES" dirty="0"/>
              <a:t>\</a:t>
            </a:r>
            <a:r>
              <a:rPr lang="es-ES" dirty="0" err="1"/>
              <a:t>begin</a:t>
            </a:r>
            <a:r>
              <a:rPr lang="es-ES" dirty="0"/>
              <a:t>{</a:t>
            </a:r>
            <a:r>
              <a:rPr lang="es-ES" dirty="0" err="1"/>
              <a:t>bmatrix</a:t>
            </a:r>
            <a:r>
              <a:rPr lang="es-ES" dirty="0"/>
              <a:t>}</a:t>
            </a:r>
          </a:p>
          <a:p>
            <a:r>
              <a:rPr lang="es-ES" dirty="0"/>
              <a:t>\epsilon_1\\ </a:t>
            </a:r>
          </a:p>
          <a:p>
            <a:r>
              <a:rPr lang="es-ES" dirty="0"/>
              <a:t>\</a:t>
            </a:r>
            <a:r>
              <a:rPr lang="es-ES" dirty="0" err="1"/>
              <a:t>vdots</a:t>
            </a:r>
            <a:r>
              <a:rPr lang="es-ES" dirty="0"/>
              <a:t>\\ </a:t>
            </a:r>
          </a:p>
          <a:p>
            <a:r>
              <a:rPr lang="es-ES" dirty="0"/>
              <a:t>\</a:t>
            </a:r>
            <a:r>
              <a:rPr lang="es-ES" dirty="0" err="1"/>
              <a:t>epsilon_N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\frac{1}{N}\</a:t>
            </a:r>
            <a:r>
              <a:rPr lang="es-ES" dirty="0" err="1"/>
              <a:t>epsilon^T</a:t>
            </a:r>
            <a:r>
              <a:rPr lang="es-ES" dirty="0"/>
              <a:t>\</a:t>
            </a:r>
            <a:r>
              <a:rPr lang="es-ES" dirty="0" err="1"/>
              <a:t>epsilon</a:t>
            </a:r>
            <a:endParaRPr lang="es-ES" dirty="0"/>
          </a:p>
          <a:p>
            <a:r>
              <a:rPr lang="es-ES" dirty="0"/>
              <a:t>=</a:t>
            </a:r>
          </a:p>
          <a:p>
            <a:r>
              <a:rPr lang="es-ES" dirty="0"/>
              <a:t>\frac{1}{N}||\</a:t>
            </a:r>
            <a:r>
              <a:rPr lang="es-ES" dirty="0" err="1"/>
              <a:t>epsilon</a:t>
            </a:r>
            <a:r>
              <a:rPr lang="es-ES" dirty="0"/>
              <a:t>||^2</a:t>
            </a:r>
          </a:p>
          <a:p>
            <a:r>
              <a:rPr lang="es-ES" dirty="0"/>
              <a:t>=</a:t>
            </a:r>
          </a:p>
          <a:p>
            <a:r>
              <a:rPr lang="es-ES" dirty="0"/>
              <a:t>\frac{1}{N}||y-X\beta||^2</a:t>
            </a:r>
          </a:p>
          <a:p>
            <a:endParaRPr lang="es-ES" dirty="0"/>
          </a:p>
        </p:txBody>
      </p:sp>
      <p:sp>
        <p:nvSpPr>
          <p:cNvPr id="4" name="Slide Number Placeholder 3"/>
          <p:cNvSpPr>
            <a:spLocks noGrp="1"/>
          </p:cNvSpPr>
          <p:nvPr>
            <p:ph type="sldNum" sz="quarter" idx="5"/>
          </p:nvPr>
        </p:nvSpPr>
        <p:spPr/>
        <p:txBody>
          <a:bodyPr/>
          <a:lstStyle/>
          <a:p>
            <a:fld id="{C3AAF71C-6015-4670-870D-7FE113402D6E}" type="slidenum">
              <a:rPr lang="en-US" smtClean="0"/>
              <a:t>23</a:t>
            </a:fld>
            <a:endParaRPr lang="en-US"/>
          </a:p>
        </p:txBody>
      </p:sp>
    </p:spTree>
    <p:extLst>
      <p:ext uri="{BB962C8B-B14F-4D97-AF65-F5344CB8AC3E}">
        <p14:creationId xmlns:p14="http://schemas.microsoft.com/office/powerpoint/2010/main" val="3571390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p>
          <a:p>
            <a:endParaRPr lang="es-ES" dirty="0"/>
          </a:p>
          <a:p>
            <a:r>
              <a:rPr lang="es-ES" dirty="0"/>
              <a:t>y-X\beta=</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m\</a:t>
            </a:r>
            <a:r>
              <a:rPr lang="es-ES" dirty="0" err="1"/>
              <a:t>cdot</a:t>
            </a:r>
            <a:r>
              <a:rPr lang="es-ES" dirty="0"/>
              <a:t> x_1+b\</a:t>
            </a:r>
            <a:r>
              <a:rPr lang="es-ES" dirty="0" err="1"/>
              <a:t>cdot</a:t>
            </a:r>
            <a:r>
              <a:rPr lang="es-ES" dirty="0"/>
              <a:t> 1\\ </a:t>
            </a:r>
          </a:p>
          <a:p>
            <a:r>
              <a:rPr lang="es-ES" dirty="0"/>
              <a:t>\</a:t>
            </a:r>
            <a:r>
              <a:rPr lang="es-ES" dirty="0" err="1"/>
              <a:t>vdots</a:t>
            </a:r>
            <a:r>
              <a:rPr lang="es-ES" dirty="0"/>
              <a:t>\\ </a:t>
            </a:r>
          </a:p>
          <a:p>
            <a:r>
              <a:rPr lang="es-ES" dirty="0"/>
              <a:t>m\</a:t>
            </a:r>
            <a:r>
              <a:rPr lang="es-ES" dirty="0" err="1"/>
              <a:t>cdot</a:t>
            </a:r>
            <a:r>
              <a:rPr lang="es-ES" dirty="0"/>
              <a:t> </a:t>
            </a:r>
            <a:r>
              <a:rPr lang="es-ES" dirty="0" err="1"/>
              <a:t>x_N+b</a:t>
            </a:r>
            <a:r>
              <a:rPr lang="es-ES" dirty="0"/>
              <a:t>\</a:t>
            </a:r>
            <a:r>
              <a:rPr lang="es-ES" dirty="0" err="1"/>
              <a:t>cdot</a:t>
            </a:r>
            <a:r>
              <a:rPr lang="es-ES" dirty="0"/>
              <a:t> 1</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y_1-mx_1-b\\ </a:t>
            </a:r>
          </a:p>
          <a:p>
            <a:r>
              <a:rPr lang="es-ES" dirty="0"/>
              <a:t>\</a:t>
            </a:r>
            <a:r>
              <a:rPr lang="es-ES" dirty="0" err="1"/>
              <a:t>vdots</a:t>
            </a:r>
            <a:r>
              <a:rPr lang="es-ES" dirty="0"/>
              <a:t>\\ </a:t>
            </a:r>
          </a:p>
          <a:p>
            <a:r>
              <a:rPr lang="es-ES" dirty="0" err="1"/>
              <a:t>y_N</a:t>
            </a:r>
            <a:r>
              <a:rPr lang="es-ES" dirty="0"/>
              <a:t>-</a:t>
            </a:r>
            <a:r>
              <a:rPr lang="es-ES" dirty="0" err="1"/>
              <a:t>mx_N</a:t>
            </a:r>
            <a:r>
              <a:rPr lang="es-ES" dirty="0"/>
              <a:t>-b</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e_1\\ </a:t>
            </a:r>
          </a:p>
          <a:p>
            <a:r>
              <a:rPr lang="es-ES" dirty="0"/>
              <a:t>\</a:t>
            </a:r>
            <a:r>
              <a:rPr lang="es-ES" dirty="0" err="1"/>
              <a:t>vdots</a:t>
            </a:r>
            <a:r>
              <a:rPr lang="es-ES" dirty="0"/>
              <a:t>\\ </a:t>
            </a:r>
          </a:p>
          <a:p>
            <a:r>
              <a:rPr lang="es-ES" dirty="0" err="1"/>
              <a:t>e_N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e</a:t>
            </a:r>
          </a:p>
          <a:p>
            <a:endParaRPr lang="es-ES" dirty="0"/>
          </a:p>
          <a:p>
            <a:r>
              <a:rPr lang="es-ES" dirty="0"/>
              <a:t>\\</a:t>
            </a:r>
          </a:p>
          <a:p>
            <a:r>
              <a:rPr lang="es-ES" dirty="0"/>
              <a:t>\sum_{i=1}^N(</a:t>
            </a:r>
            <a:r>
              <a:rPr lang="es-ES" dirty="0" err="1"/>
              <a:t>y_i</a:t>
            </a:r>
            <a:r>
              <a:rPr lang="es-ES" dirty="0"/>
              <a:t>-</a:t>
            </a:r>
            <a:r>
              <a:rPr lang="es-ES" dirty="0" err="1"/>
              <a:t>mx_i</a:t>
            </a:r>
            <a:r>
              <a:rPr lang="es-ES" dirty="0"/>
              <a:t>-b)^2=</a:t>
            </a:r>
          </a:p>
          <a:p>
            <a:r>
              <a:rPr lang="es-ES" dirty="0"/>
              <a:t>\sum_{i=1}^Ne_i^2=</a:t>
            </a:r>
          </a:p>
          <a:p>
            <a:r>
              <a:rPr lang="es-ES" dirty="0"/>
              <a:t>\</a:t>
            </a:r>
            <a:r>
              <a:rPr lang="es-ES" dirty="0" err="1"/>
              <a:t>begin</a:t>
            </a:r>
            <a:r>
              <a:rPr lang="es-ES" dirty="0"/>
              <a:t>{</a:t>
            </a:r>
            <a:r>
              <a:rPr lang="es-ES" dirty="0" err="1"/>
              <a:t>bmatrix</a:t>
            </a:r>
            <a:r>
              <a:rPr lang="es-ES" dirty="0"/>
              <a:t>}</a:t>
            </a:r>
          </a:p>
          <a:p>
            <a:r>
              <a:rPr lang="es-ES" dirty="0"/>
              <a:t>e_1 \</a:t>
            </a:r>
            <a:r>
              <a:rPr lang="es-ES" dirty="0" err="1"/>
              <a:t>hdots</a:t>
            </a:r>
            <a:r>
              <a:rPr lang="es-ES" dirty="0"/>
              <a:t> </a:t>
            </a:r>
            <a:r>
              <a:rPr lang="es-ES" dirty="0" err="1"/>
              <a:t>e_N</a:t>
            </a:r>
            <a:endParaRPr lang="es-ES" dirty="0"/>
          </a:p>
          <a:p>
            <a:r>
              <a:rPr lang="es-ES" dirty="0"/>
              <a:t>\</a:t>
            </a:r>
            <a:r>
              <a:rPr lang="es-ES" dirty="0" err="1"/>
              <a:t>end</a:t>
            </a:r>
            <a:r>
              <a:rPr lang="es-ES" dirty="0"/>
              <a:t>{</a:t>
            </a:r>
            <a:r>
              <a:rPr lang="es-ES" dirty="0" err="1"/>
              <a:t>bmatrix</a:t>
            </a:r>
            <a:r>
              <a:rPr lang="es-ES" dirty="0"/>
              <a:t>}</a:t>
            </a:r>
          </a:p>
          <a:p>
            <a:r>
              <a:rPr lang="es-ES" dirty="0"/>
              <a:t>\</a:t>
            </a:r>
            <a:r>
              <a:rPr lang="es-ES" dirty="0" err="1"/>
              <a:t>begin</a:t>
            </a:r>
            <a:r>
              <a:rPr lang="es-ES" dirty="0"/>
              <a:t>{</a:t>
            </a:r>
            <a:r>
              <a:rPr lang="es-ES" dirty="0" err="1"/>
              <a:t>bmatrix</a:t>
            </a:r>
            <a:r>
              <a:rPr lang="es-ES" dirty="0"/>
              <a:t>}</a:t>
            </a:r>
          </a:p>
          <a:p>
            <a:r>
              <a:rPr lang="es-ES" dirty="0"/>
              <a:t>e_1\\ </a:t>
            </a:r>
          </a:p>
          <a:p>
            <a:r>
              <a:rPr lang="es-ES" dirty="0"/>
              <a:t>\</a:t>
            </a:r>
            <a:r>
              <a:rPr lang="es-ES" dirty="0" err="1"/>
              <a:t>vdots</a:t>
            </a:r>
            <a:r>
              <a:rPr lang="es-ES" dirty="0"/>
              <a:t>\\ </a:t>
            </a:r>
          </a:p>
          <a:p>
            <a:r>
              <a:rPr lang="es-ES" dirty="0" err="1"/>
              <a:t>e_N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err="1"/>
              <a:t>e^Te</a:t>
            </a:r>
            <a:endParaRPr lang="es-ES" dirty="0"/>
          </a:p>
          <a:p>
            <a:r>
              <a:rPr lang="es-ES" dirty="0"/>
              <a:t>=</a:t>
            </a:r>
          </a:p>
          <a:p>
            <a:r>
              <a:rPr lang="es-ES" dirty="0"/>
              <a:t>||e||^2</a:t>
            </a:r>
          </a:p>
          <a:p>
            <a:r>
              <a:rPr lang="es-ES" dirty="0"/>
              <a:t>=</a:t>
            </a:r>
          </a:p>
          <a:p>
            <a:r>
              <a:rPr lang="es-ES" dirty="0"/>
              <a:t>||y-X\beta||^2</a:t>
            </a:r>
          </a:p>
          <a:p>
            <a:endParaRPr lang="es-ES" dirty="0"/>
          </a:p>
        </p:txBody>
      </p:sp>
      <p:sp>
        <p:nvSpPr>
          <p:cNvPr id="4" name="Slide Number Placeholder 3"/>
          <p:cNvSpPr>
            <a:spLocks noGrp="1"/>
          </p:cNvSpPr>
          <p:nvPr>
            <p:ph type="sldNum" sz="quarter" idx="5"/>
          </p:nvPr>
        </p:nvSpPr>
        <p:spPr/>
        <p:txBody>
          <a:bodyPr/>
          <a:lstStyle/>
          <a:p>
            <a:fld id="{C3AAF71C-6015-4670-870D-7FE113402D6E}" type="slidenum">
              <a:rPr lang="en-US" smtClean="0"/>
              <a:t>24</a:t>
            </a:fld>
            <a:endParaRPr lang="en-US"/>
          </a:p>
        </p:txBody>
      </p:sp>
    </p:spTree>
    <p:extLst>
      <p:ext uri="{BB962C8B-B14F-4D97-AF65-F5344CB8AC3E}">
        <p14:creationId xmlns:p14="http://schemas.microsoft.com/office/powerpoint/2010/main" val="2920910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25</a:t>
            </a:fld>
            <a:endParaRPr lang="en-US"/>
          </a:p>
        </p:txBody>
      </p:sp>
    </p:spTree>
    <p:extLst>
      <p:ext uri="{BB962C8B-B14F-4D97-AF65-F5344CB8AC3E}">
        <p14:creationId xmlns:p14="http://schemas.microsoft.com/office/powerpoint/2010/main" val="2089542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26</a:t>
            </a:fld>
            <a:endParaRPr lang="en-US"/>
          </a:p>
        </p:txBody>
      </p:sp>
    </p:spTree>
    <p:extLst>
      <p:ext uri="{BB962C8B-B14F-4D97-AF65-F5344CB8AC3E}">
        <p14:creationId xmlns:p14="http://schemas.microsoft.com/office/powerpoint/2010/main" val="3073592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27</a:t>
            </a:fld>
            <a:endParaRPr lang="en-US"/>
          </a:p>
        </p:txBody>
      </p:sp>
    </p:spTree>
    <p:extLst>
      <p:ext uri="{BB962C8B-B14F-4D97-AF65-F5344CB8AC3E}">
        <p14:creationId xmlns:p14="http://schemas.microsoft.com/office/powerpoint/2010/main" val="714039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28</a:t>
            </a:fld>
            <a:endParaRPr lang="en-US"/>
          </a:p>
        </p:txBody>
      </p:sp>
    </p:spTree>
    <p:extLst>
      <p:ext uri="{BB962C8B-B14F-4D97-AF65-F5344CB8AC3E}">
        <p14:creationId xmlns:p14="http://schemas.microsoft.com/office/powerpoint/2010/main" val="972017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29</a:t>
            </a:fld>
            <a:endParaRPr lang="en-US"/>
          </a:p>
        </p:txBody>
      </p:sp>
    </p:spTree>
    <p:extLst>
      <p:ext uri="{BB962C8B-B14F-4D97-AF65-F5344CB8AC3E}">
        <p14:creationId xmlns:p14="http://schemas.microsoft.com/office/powerpoint/2010/main" val="4030897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30</a:t>
            </a:fld>
            <a:endParaRPr lang="en-US"/>
          </a:p>
        </p:txBody>
      </p:sp>
    </p:spTree>
    <p:extLst>
      <p:ext uri="{BB962C8B-B14F-4D97-AF65-F5344CB8AC3E}">
        <p14:creationId xmlns:p14="http://schemas.microsoft.com/office/powerpoint/2010/main" val="606540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13</a:t>
            </a:fld>
            <a:endParaRPr lang="en-US"/>
          </a:p>
        </p:txBody>
      </p:sp>
    </p:spTree>
    <p:extLst>
      <p:ext uri="{BB962C8B-B14F-4D97-AF65-F5344CB8AC3E}">
        <p14:creationId xmlns:p14="http://schemas.microsoft.com/office/powerpoint/2010/main" val="3114297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31</a:t>
            </a:fld>
            <a:endParaRPr lang="en-US"/>
          </a:p>
        </p:txBody>
      </p:sp>
    </p:spTree>
    <p:extLst>
      <p:ext uri="{BB962C8B-B14F-4D97-AF65-F5344CB8AC3E}">
        <p14:creationId xmlns:p14="http://schemas.microsoft.com/office/powerpoint/2010/main" val="4073284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32</a:t>
            </a:fld>
            <a:endParaRPr lang="en-US"/>
          </a:p>
        </p:txBody>
      </p:sp>
    </p:spTree>
    <p:extLst>
      <p:ext uri="{BB962C8B-B14F-4D97-AF65-F5344CB8AC3E}">
        <p14:creationId xmlns:p14="http://schemas.microsoft.com/office/powerpoint/2010/main" val="2085729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a:p>
            <a:r>
              <a:rPr lang="en-US" dirty="0"/>
              <a:t>y = </a:t>
            </a:r>
          </a:p>
          <a:p>
            <a:r>
              <a:rPr lang="en-US" dirty="0"/>
              <a:t>\begin{</a:t>
            </a:r>
            <a:r>
              <a:rPr lang="en-US" dirty="0" err="1"/>
              <a:t>bmatrix</a:t>
            </a:r>
            <a:r>
              <a:rPr lang="en-US" dirty="0"/>
              <a:t>}</a:t>
            </a:r>
          </a:p>
          <a:p>
            <a:r>
              <a:rPr lang="en-US" dirty="0"/>
              <a:t>y_1\\ </a:t>
            </a:r>
          </a:p>
          <a:p>
            <a:r>
              <a:rPr lang="en-US" dirty="0"/>
              <a:t>\</a:t>
            </a:r>
            <a:r>
              <a:rPr lang="en-US" dirty="0" err="1"/>
              <a:t>vdots</a:t>
            </a:r>
            <a:r>
              <a:rPr lang="en-US" dirty="0"/>
              <a:t>\\ </a:t>
            </a:r>
          </a:p>
          <a:p>
            <a:r>
              <a:rPr lang="en-US" dirty="0" err="1"/>
              <a:t>y_N</a:t>
            </a:r>
            <a:endParaRPr lang="en-US" dirty="0"/>
          </a:p>
          <a:p>
            <a:r>
              <a:rPr lang="en-US" dirty="0"/>
              <a:t>\end{</a:t>
            </a:r>
            <a:r>
              <a:rPr lang="en-US" dirty="0" err="1"/>
              <a:t>bmatrix</a:t>
            </a:r>
            <a:r>
              <a:rPr lang="en-US" dirty="0"/>
              <a:t>}</a:t>
            </a:r>
          </a:p>
          <a:p>
            <a:r>
              <a:rPr lang="en-US" dirty="0"/>
              <a:t>\,\,\,</a:t>
            </a:r>
          </a:p>
          <a:p>
            <a:r>
              <a:rPr lang="en-US" dirty="0"/>
              <a:t>X=</a:t>
            </a:r>
          </a:p>
          <a:p>
            <a:r>
              <a:rPr lang="en-US" dirty="0"/>
              <a:t>\begin{</a:t>
            </a:r>
            <a:r>
              <a:rPr lang="en-US" dirty="0" err="1"/>
              <a:t>bmatrix</a:t>
            </a:r>
            <a:r>
              <a:rPr lang="en-US" dirty="0"/>
              <a:t>}</a:t>
            </a:r>
          </a:p>
          <a:p>
            <a:r>
              <a:rPr lang="en-US" dirty="0"/>
              <a:t>x_1^2&amp;x_1&amp;1\\ </a:t>
            </a:r>
          </a:p>
          <a:p>
            <a:r>
              <a:rPr lang="en-US" dirty="0"/>
              <a:t>\</a:t>
            </a:r>
            <a:r>
              <a:rPr lang="en-US" dirty="0" err="1"/>
              <a:t>vdots</a:t>
            </a:r>
            <a:r>
              <a:rPr lang="en-US" dirty="0"/>
              <a:t>&amp;\</a:t>
            </a:r>
            <a:r>
              <a:rPr lang="en-US" dirty="0" err="1"/>
              <a:t>vdots</a:t>
            </a:r>
            <a:r>
              <a:rPr lang="en-US" dirty="0"/>
              <a:t>&amp;\</a:t>
            </a:r>
            <a:r>
              <a:rPr lang="en-US" dirty="0" err="1"/>
              <a:t>vdots</a:t>
            </a:r>
            <a:r>
              <a:rPr lang="en-US" dirty="0"/>
              <a:t>\\ </a:t>
            </a:r>
          </a:p>
          <a:p>
            <a:r>
              <a:rPr lang="en-US" dirty="0"/>
              <a:t>x_N^2&amp;x_N&amp;1</a:t>
            </a:r>
          </a:p>
          <a:p>
            <a:r>
              <a:rPr lang="en-US" dirty="0"/>
              <a:t>\end{</a:t>
            </a:r>
            <a:r>
              <a:rPr lang="en-US" dirty="0" err="1"/>
              <a:t>bmatrix</a:t>
            </a:r>
            <a:r>
              <a:rPr lang="en-US" dirty="0"/>
              <a:t>}</a:t>
            </a:r>
          </a:p>
          <a:p>
            <a:r>
              <a:rPr lang="en-US" dirty="0"/>
              <a:t>\,\,\,</a:t>
            </a:r>
          </a:p>
          <a:p>
            <a:r>
              <a:rPr lang="en-US" dirty="0"/>
              <a:t>\beta=</a:t>
            </a:r>
          </a:p>
          <a:p>
            <a:r>
              <a:rPr lang="en-US" dirty="0"/>
              <a:t>\begin{</a:t>
            </a:r>
            <a:r>
              <a:rPr lang="en-US" dirty="0" err="1"/>
              <a:t>bmatrix</a:t>
            </a:r>
            <a:r>
              <a:rPr lang="en-US" dirty="0"/>
              <a:t>}</a:t>
            </a:r>
          </a:p>
          <a:p>
            <a:r>
              <a:rPr lang="en-US" dirty="0"/>
              <a:t>a\\ </a:t>
            </a:r>
          </a:p>
          <a:p>
            <a:r>
              <a:rPr lang="en-US" dirty="0"/>
              <a:t>b\\</a:t>
            </a:r>
          </a:p>
          <a:p>
            <a:r>
              <a:rPr lang="en-US" dirty="0"/>
              <a:t>c</a:t>
            </a:r>
          </a:p>
          <a:p>
            <a:r>
              <a:rPr lang="en-US" dirty="0"/>
              <a:t>\end{</a:t>
            </a:r>
            <a:r>
              <a:rPr lang="en-US" dirty="0" err="1"/>
              <a:t>bmatrix</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33</a:t>
            </a:fld>
            <a:endParaRPr lang="en-US"/>
          </a:p>
        </p:txBody>
      </p:sp>
    </p:spTree>
    <p:extLst>
      <p:ext uri="{BB962C8B-B14F-4D97-AF65-F5344CB8AC3E}">
        <p14:creationId xmlns:p14="http://schemas.microsoft.com/office/powerpoint/2010/main" val="176923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y_1\\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y_N</a:t>
            </a: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x_1^2&amp;x_1&amp;1\\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x_N^2&amp;x_N&amp;1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\beta=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C3AAF71C-6015-4670-870D-7FE113402D6E}" type="slidenum">
              <a:rPr lang="en-US" smtClean="0"/>
              <a:t>34</a:t>
            </a:fld>
            <a:endParaRPr lang="en-US"/>
          </a:p>
        </p:txBody>
      </p:sp>
    </p:spTree>
    <p:extLst>
      <p:ext uri="{BB962C8B-B14F-4D97-AF65-F5344CB8AC3E}">
        <p14:creationId xmlns:p14="http://schemas.microsoft.com/office/powerpoint/2010/main" val="838643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e_{MAE}=\frac{1}{N}\sum_{</a:t>
            </a:r>
            <a:r>
              <a:rPr lang="en-US" dirty="0" err="1"/>
              <a:t>i</a:t>
            </a:r>
            <a:r>
              <a:rPr lang="en-US" dirty="0"/>
              <a:t>=1}^{N} ||</a:t>
            </a:r>
            <a:r>
              <a:rPr lang="en-US" dirty="0" err="1"/>
              <a:t>y_i</a:t>
            </a:r>
            <a:r>
              <a:rPr lang="en-US" dirty="0"/>
              <a:t>-f(</a:t>
            </a:r>
            <a:r>
              <a:rPr lang="en-US" dirty="0" err="1"/>
              <a:t>x_i</a:t>
            </a:r>
            <a:r>
              <a:rPr lang="en-US" dirty="0"/>
              <a:t>)||</a:t>
            </a:r>
          </a:p>
        </p:txBody>
      </p:sp>
      <p:sp>
        <p:nvSpPr>
          <p:cNvPr id="4" name="Slide Number Placeholder 3"/>
          <p:cNvSpPr>
            <a:spLocks noGrp="1"/>
          </p:cNvSpPr>
          <p:nvPr>
            <p:ph type="sldNum" sz="quarter" idx="5"/>
          </p:nvPr>
        </p:nvSpPr>
        <p:spPr/>
        <p:txBody>
          <a:bodyPr/>
          <a:lstStyle/>
          <a:p>
            <a:fld id="{C3AAF71C-6015-4670-870D-7FE113402D6E}" type="slidenum">
              <a:rPr lang="en-US" smtClean="0"/>
              <a:t>37</a:t>
            </a:fld>
            <a:endParaRPr lang="en-US"/>
          </a:p>
        </p:txBody>
      </p:sp>
    </p:spTree>
    <p:extLst>
      <p:ext uri="{BB962C8B-B14F-4D97-AF65-F5344CB8AC3E}">
        <p14:creationId xmlns:p14="http://schemas.microsoft.com/office/powerpoint/2010/main" val="1805090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40</a:t>
            </a:fld>
            <a:endParaRPr lang="en-US"/>
          </a:p>
        </p:txBody>
      </p:sp>
    </p:spTree>
    <p:extLst>
      <p:ext uri="{BB962C8B-B14F-4D97-AF65-F5344CB8AC3E}">
        <p14:creationId xmlns:p14="http://schemas.microsoft.com/office/powerpoint/2010/main" val="941479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41</a:t>
            </a:fld>
            <a:endParaRPr lang="en-US"/>
          </a:p>
        </p:txBody>
      </p:sp>
    </p:spTree>
    <p:extLst>
      <p:ext uri="{BB962C8B-B14F-4D97-AF65-F5344CB8AC3E}">
        <p14:creationId xmlns:p14="http://schemas.microsoft.com/office/powerpoint/2010/main" val="98416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42</a:t>
            </a:fld>
            <a:endParaRPr lang="en-US"/>
          </a:p>
        </p:txBody>
      </p:sp>
    </p:spTree>
    <p:extLst>
      <p:ext uri="{BB962C8B-B14F-4D97-AF65-F5344CB8AC3E}">
        <p14:creationId xmlns:p14="http://schemas.microsoft.com/office/powerpoint/2010/main" val="1162632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44</a:t>
            </a:fld>
            <a:endParaRPr lang="en-US"/>
          </a:p>
        </p:txBody>
      </p:sp>
    </p:spTree>
    <p:extLst>
      <p:ext uri="{BB962C8B-B14F-4D97-AF65-F5344CB8AC3E}">
        <p14:creationId xmlns:p14="http://schemas.microsoft.com/office/powerpoint/2010/main" val="352774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45</a:t>
            </a:fld>
            <a:endParaRPr lang="en-US"/>
          </a:p>
        </p:txBody>
      </p:sp>
    </p:spTree>
    <p:extLst>
      <p:ext uri="{BB962C8B-B14F-4D97-AF65-F5344CB8AC3E}">
        <p14:creationId xmlns:p14="http://schemas.microsoft.com/office/powerpoint/2010/main" val="1038012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14</a:t>
            </a:fld>
            <a:endParaRPr lang="en-US"/>
          </a:p>
        </p:txBody>
      </p:sp>
    </p:spTree>
    <p:extLst>
      <p:ext uri="{BB962C8B-B14F-4D97-AF65-F5344CB8AC3E}">
        <p14:creationId xmlns:p14="http://schemas.microsoft.com/office/powerpoint/2010/main" val="1290018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46</a:t>
            </a:fld>
            <a:endParaRPr lang="en-US"/>
          </a:p>
        </p:txBody>
      </p:sp>
    </p:spTree>
    <p:extLst>
      <p:ext uri="{BB962C8B-B14F-4D97-AF65-F5344CB8AC3E}">
        <p14:creationId xmlns:p14="http://schemas.microsoft.com/office/powerpoint/2010/main" val="2507384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47</a:t>
            </a:fld>
            <a:endParaRPr lang="en-US"/>
          </a:p>
        </p:txBody>
      </p:sp>
    </p:spTree>
    <p:extLst>
      <p:ext uri="{BB962C8B-B14F-4D97-AF65-F5344CB8AC3E}">
        <p14:creationId xmlns:p14="http://schemas.microsoft.com/office/powerpoint/2010/main" val="1288739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48</a:t>
            </a:fld>
            <a:endParaRPr lang="en-US"/>
          </a:p>
        </p:txBody>
      </p:sp>
    </p:spTree>
    <p:extLst>
      <p:ext uri="{BB962C8B-B14F-4D97-AF65-F5344CB8AC3E}">
        <p14:creationId xmlns:p14="http://schemas.microsoft.com/office/powerpoint/2010/main" val="1367039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49</a:t>
            </a:fld>
            <a:endParaRPr lang="en-US"/>
          </a:p>
        </p:txBody>
      </p:sp>
    </p:spTree>
    <p:extLst>
      <p:ext uri="{BB962C8B-B14F-4D97-AF65-F5344CB8AC3E}">
        <p14:creationId xmlns:p14="http://schemas.microsoft.com/office/powerpoint/2010/main" val="701849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50</a:t>
            </a:fld>
            <a:endParaRPr lang="en-US"/>
          </a:p>
        </p:txBody>
      </p:sp>
    </p:spTree>
    <p:extLst>
      <p:ext uri="{BB962C8B-B14F-4D97-AF65-F5344CB8AC3E}">
        <p14:creationId xmlns:p14="http://schemas.microsoft.com/office/powerpoint/2010/main" val="4533111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51</a:t>
            </a:fld>
            <a:endParaRPr lang="en-US"/>
          </a:p>
        </p:txBody>
      </p:sp>
    </p:spTree>
    <p:extLst>
      <p:ext uri="{BB962C8B-B14F-4D97-AF65-F5344CB8AC3E}">
        <p14:creationId xmlns:p14="http://schemas.microsoft.com/office/powerpoint/2010/main" val="19592951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r>
              <a:rPr lang="en-US" dirty="0"/>
              <a:t>or</a:t>
            </a:r>
          </a:p>
          <a:p>
            <a:endParaRPr lang="en-US" dirty="0"/>
          </a:p>
          <a:p>
            <a:r>
              <a:rPr lang="en-US" dirty="0"/>
              <a:t>\left\{\begin{matrix}</a:t>
            </a:r>
          </a:p>
          <a:p>
            <a:r>
              <a:rPr lang="en-US" dirty="0"/>
              <a:t>minimize &amp; ||X\beta||^2\\ </a:t>
            </a:r>
          </a:p>
          <a:p>
            <a:r>
              <a:rPr lang="en-US" dirty="0"/>
              <a:t> </a:t>
            </a:r>
            <a:r>
              <a:rPr lang="en-US" dirty="0" err="1"/>
              <a:t>s.t.</a:t>
            </a:r>
            <a:r>
              <a:rPr lang="en-US" dirty="0"/>
              <a:t> &amp; ||\beta||^2=1</a:t>
            </a:r>
          </a:p>
          <a:p>
            <a:r>
              <a:rPr lang="en-US" dirty="0"/>
              <a:t>\end{matrix}\right.</a:t>
            </a:r>
          </a:p>
        </p:txBody>
      </p:sp>
      <p:sp>
        <p:nvSpPr>
          <p:cNvPr id="4" name="Slide Number Placeholder 3"/>
          <p:cNvSpPr>
            <a:spLocks noGrp="1"/>
          </p:cNvSpPr>
          <p:nvPr>
            <p:ph type="sldNum" sz="quarter" idx="5"/>
          </p:nvPr>
        </p:nvSpPr>
        <p:spPr/>
        <p:txBody>
          <a:bodyPr/>
          <a:lstStyle/>
          <a:p>
            <a:fld id="{C3AAF71C-6015-4670-870D-7FE113402D6E}" type="slidenum">
              <a:rPr lang="en-US" smtClean="0"/>
              <a:t>52</a:t>
            </a:fld>
            <a:endParaRPr lang="en-US"/>
          </a:p>
        </p:txBody>
      </p:sp>
    </p:spTree>
    <p:extLst>
      <p:ext uri="{BB962C8B-B14F-4D97-AF65-F5344CB8AC3E}">
        <p14:creationId xmlns:p14="http://schemas.microsoft.com/office/powerpoint/2010/main" val="5250616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 = \lambda v  \</a:t>
            </a:r>
            <a:r>
              <a:rPr lang="en-US" dirty="0" err="1"/>
              <a:t>mapsto</a:t>
            </a:r>
            <a:r>
              <a:rPr lang="en-US" dirty="0"/>
              <a:t> </a:t>
            </a:r>
            <a:r>
              <a:rPr lang="en-US" dirty="0" err="1"/>
              <a:t>v^TAv</a:t>
            </a:r>
            <a:r>
              <a:rPr lang="en-US" dirty="0"/>
              <a:t> = \lambda</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53</a:t>
            </a:fld>
            <a:endParaRPr lang="en-US"/>
          </a:p>
        </p:txBody>
      </p:sp>
    </p:spTree>
    <p:extLst>
      <p:ext uri="{BB962C8B-B14F-4D97-AF65-F5344CB8AC3E}">
        <p14:creationId xmlns:p14="http://schemas.microsoft.com/office/powerpoint/2010/main" val="3280732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61</a:t>
            </a:fld>
            <a:endParaRPr lang="en-US"/>
          </a:p>
        </p:txBody>
      </p:sp>
    </p:spTree>
    <p:extLst>
      <p:ext uri="{BB962C8B-B14F-4D97-AF65-F5344CB8AC3E}">
        <p14:creationId xmlns:p14="http://schemas.microsoft.com/office/powerpoint/2010/main" val="3875928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t>
            </a:r>
          </a:p>
          <a:p>
            <a:r>
              <a:rPr lang="pt-BR" dirty="0"/>
              <a:t>e =\frac{1}{N}\sum_{i=1}^{N} (y_i-mx_i-b)^2</a:t>
            </a:r>
          </a:p>
          <a:p>
            <a:endParaRPr lang="pt-BR" dirty="0"/>
          </a:p>
          <a:p>
            <a:r>
              <a:rPr lang="pt-BR" dirty="0"/>
              <a:t>\\</a:t>
            </a:r>
          </a:p>
          <a:p>
            <a:r>
              <a:rPr lang="pt-BR" dirty="0"/>
              <a:t>\overline{x}=\frac{1}{N}\sum_{i=1}^{N} x_i , \,\, \overline{y}=\frac{1}{N}\sum_{i=1}^{N} y_i </a:t>
            </a:r>
          </a:p>
          <a:p>
            <a:r>
              <a:rPr lang="pt-BR" dirty="0"/>
              <a:t>\\</a:t>
            </a:r>
          </a:p>
          <a:p>
            <a:r>
              <a:rPr lang="pt-BR" dirty="0"/>
              <a:t>0=\frac{\partial e}{\partial b}  =\frac{-2}{N}\sum_{i=1}^{N} (y_i-mx_i-b) \mapsto 0 =\frac{1}{N}\sum_{i=1}^{N} (y_i-mx_i-b)\mapsto b=\overline{y}-m\overline{x}</a:t>
            </a:r>
          </a:p>
          <a:p>
            <a:endParaRPr lang="pt-BR" dirty="0"/>
          </a:p>
          <a:p>
            <a:r>
              <a:rPr lang="pt-BR" dirty="0"/>
              <a:t>\\</a:t>
            </a:r>
          </a:p>
          <a:p>
            <a:r>
              <a:rPr lang="pt-BR" dirty="0"/>
              <a:t>0=\frac{\partial e}{\partial m} \mapsto ...\mapsto m = \frac{\sum_{i=1}^{N} (y_i-\overline{y})(x_i-\overline{x}) }{\sum_{i=1}^{N}(x_i-\overline{x}) ^2}</a:t>
            </a:r>
          </a:p>
          <a:p>
            <a:endParaRPr lang="pt-BR" dirty="0"/>
          </a:p>
        </p:txBody>
      </p:sp>
      <p:sp>
        <p:nvSpPr>
          <p:cNvPr id="4" name="Slide Number Placeholder 3"/>
          <p:cNvSpPr>
            <a:spLocks noGrp="1"/>
          </p:cNvSpPr>
          <p:nvPr>
            <p:ph type="sldNum" sz="quarter" idx="5"/>
          </p:nvPr>
        </p:nvSpPr>
        <p:spPr/>
        <p:txBody>
          <a:bodyPr/>
          <a:lstStyle/>
          <a:p>
            <a:fld id="{C3AAF71C-6015-4670-870D-7FE113402D6E}" type="slidenum">
              <a:rPr lang="en-US" smtClean="0"/>
              <a:t>15</a:t>
            </a:fld>
            <a:endParaRPr lang="en-US"/>
          </a:p>
        </p:txBody>
      </p:sp>
    </p:spTree>
    <p:extLst>
      <p:ext uri="{BB962C8B-B14F-4D97-AF65-F5344CB8AC3E}">
        <p14:creationId xmlns:p14="http://schemas.microsoft.com/office/powerpoint/2010/main" val="120825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16</a:t>
            </a:fld>
            <a:endParaRPr lang="en-US"/>
          </a:p>
        </p:txBody>
      </p:sp>
    </p:spTree>
    <p:extLst>
      <p:ext uri="{BB962C8B-B14F-4D97-AF65-F5344CB8AC3E}">
        <p14:creationId xmlns:p14="http://schemas.microsoft.com/office/powerpoint/2010/main" val="195670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17</a:t>
            </a:fld>
            <a:endParaRPr lang="en-US"/>
          </a:p>
        </p:txBody>
      </p:sp>
    </p:spTree>
    <p:extLst>
      <p:ext uri="{BB962C8B-B14F-4D97-AF65-F5344CB8AC3E}">
        <p14:creationId xmlns:p14="http://schemas.microsoft.com/office/powerpoint/2010/main" val="3875038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18</a:t>
            </a:fld>
            <a:endParaRPr lang="en-US"/>
          </a:p>
        </p:txBody>
      </p:sp>
    </p:spTree>
    <p:extLst>
      <p:ext uri="{BB962C8B-B14F-4D97-AF65-F5344CB8AC3E}">
        <p14:creationId xmlns:p14="http://schemas.microsoft.com/office/powerpoint/2010/main" val="1035037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19</a:t>
            </a:fld>
            <a:endParaRPr lang="en-US"/>
          </a:p>
        </p:txBody>
      </p:sp>
    </p:spTree>
    <p:extLst>
      <p:ext uri="{BB962C8B-B14F-4D97-AF65-F5344CB8AC3E}">
        <p14:creationId xmlns:p14="http://schemas.microsoft.com/office/powerpoint/2010/main" val="3871227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20</a:t>
            </a:fld>
            <a:endParaRPr lang="en-US"/>
          </a:p>
        </p:txBody>
      </p:sp>
    </p:spTree>
    <p:extLst>
      <p:ext uri="{BB962C8B-B14F-4D97-AF65-F5344CB8AC3E}">
        <p14:creationId xmlns:p14="http://schemas.microsoft.com/office/powerpoint/2010/main" val="903667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2800" y="1"/>
            <a:ext cx="103632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828800" y="5105400"/>
            <a:ext cx="85344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2965341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20-Mar-20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789235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20-Mar-20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203667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8025361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20-Mar-20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211764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20-Mar-20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58457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20-Mar-20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991885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20-Mar-20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192106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20-Mar-20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15150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20-Mar-20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68839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20-Mar-20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111818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20-Mar-20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047973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3200" y="0"/>
            <a:ext cx="117856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203200" y="762000"/>
            <a:ext cx="117856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8"/>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20-Mar-20</a:t>
            </a:fld>
            <a:endParaRPr lang="en-US"/>
          </a:p>
        </p:txBody>
      </p:sp>
      <p:sp>
        <p:nvSpPr>
          <p:cNvPr id="5" name="Footer Placeholder 4"/>
          <p:cNvSpPr>
            <a:spLocks noGrp="1"/>
          </p:cNvSpPr>
          <p:nvPr>
            <p:ph type="ftr" sz="quarter" idx="3"/>
          </p:nvPr>
        </p:nvSpPr>
        <p:spPr>
          <a:xfrm>
            <a:off x="4165600" y="6492878"/>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a:p>
        </p:txBody>
      </p:sp>
    </p:spTree>
    <p:extLst>
      <p:ext uri="{BB962C8B-B14F-4D97-AF65-F5344CB8AC3E}">
        <p14:creationId xmlns:p14="http://schemas.microsoft.com/office/powerpoint/2010/main" val="29384209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iismath.com/" TargetMode="Externa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100.png"/><Relationship Id="rId7" Type="http://schemas.openxmlformats.org/officeDocument/2006/relationships/image" Target="../media/image17.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gif"/></Relationships>
</file>

<file path=ppt/slides/_rels/slide14.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19.png"/><Relationship Id="rId7" Type="http://schemas.openxmlformats.org/officeDocument/2006/relationships/image" Target="../media/image17.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0.gif"/><Relationship Id="rId5" Type="http://schemas.openxmlformats.org/officeDocument/2006/relationships/image" Target="../media/image15.png"/><Relationship Id="rId10" Type="http://schemas.openxmlformats.org/officeDocument/2006/relationships/image" Target="../media/image20.gif"/><Relationship Id="rId4" Type="http://schemas.openxmlformats.org/officeDocument/2006/relationships/image" Target="../media/image14.png"/><Relationship Id="rId9" Type="http://schemas.openxmlformats.org/officeDocument/2006/relationships/image" Target="../media/image19.gif"/></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www.cs.cornell.edu/courses/cs5670/2019sp/lectures/lectures.html" TargetMode="External"/><Relationship Id="rId2" Type="http://schemas.openxmlformats.org/officeDocument/2006/relationships/hyperlink" Target="http://szeliski.org/Book/" TargetMode="External"/><Relationship Id="rId1" Type="http://schemas.openxmlformats.org/officeDocument/2006/relationships/slideLayout" Target="../slideLayouts/slideLayout2.xml"/><Relationship Id="rId4" Type="http://schemas.openxmlformats.org/officeDocument/2006/relationships/hyperlink" Target="http://www.cs.cmu.edu/~16385/"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0.gif"/></Relationships>
</file>

<file path=ppt/slides/_rels/slide2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0.gif"/></Relationships>
</file>

<file path=ppt/slides/_rels/slide2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3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gif"/></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5.gif"/><Relationship Id="rId4" Type="http://schemas.openxmlformats.org/officeDocument/2006/relationships/image" Target="../media/image29.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Least_absolute_deviation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tif"/><Relationship Id="rId5" Type="http://schemas.openxmlformats.org/officeDocument/2006/relationships/image" Target="../media/image6.tif"/><Relationship Id="rId4" Type="http://schemas.openxmlformats.org/officeDocument/2006/relationships/image" Target="../media/image5.tif"/></Relationships>
</file>

<file path=ppt/slides/_rels/slide40.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gif"/></Relationships>
</file>

<file path=ppt/slides/_rels/slide41.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gif"/></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gif"/></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45.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46.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4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4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4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5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5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9.gif"/><Relationship Id="rId4" Type="http://schemas.openxmlformats.org/officeDocument/2006/relationships/image" Target="../media/image38.gif"/></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people.duke.edu/~hpgavin/SystemID/CourseNotes/TotalLeastSquares.pdf"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BF364-950D-4570-940B-C8C9B1C553FD}"/>
              </a:ext>
            </a:extLst>
          </p:cNvPr>
          <p:cNvSpPr>
            <a:spLocks noGrp="1"/>
          </p:cNvSpPr>
          <p:nvPr>
            <p:ph type="ctrTitle"/>
          </p:nvPr>
        </p:nvSpPr>
        <p:spPr/>
        <p:txBody>
          <a:bodyPr>
            <a:normAutofit/>
          </a:bodyPr>
          <a:lstStyle/>
          <a:p>
            <a:r>
              <a:rPr lang="en-US" dirty="0"/>
              <a:t>Curve fitting</a:t>
            </a:r>
          </a:p>
        </p:txBody>
      </p:sp>
      <p:sp>
        <p:nvSpPr>
          <p:cNvPr id="5" name="Subtitle 2">
            <a:extLst>
              <a:ext uri="{FF2B5EF4-FFF2-40B4-BE49-F238E27FC236}">
                <a16:creationId xmlns:a16="http://schemas.microsoft.com/office/drawing/2014/main" id="{D528F120-4B64-4E55-BC45-C24207E7BAF0}"/>
              </a:ext>
            </a:extLst>
          </p:cNvPr>
          <p:cNvSpPr>
            <a:spLocks noGrp="1"/>
          </p:cNvSpPr>
          <p:nvPr>
            <p:ph type="subTitle" idx="1"/>
          </p:nvPr>
        </p:nvSpPr>
        <p:spPr>
          <a:xfrm>
            <a:off x="1727200" y="5446017"/>
            <a:ext cx="8534400" cy="1162534"/>
          </a:xfrm>
        </p:spPr>
        <p:txBody>
          <a:bodyPr/>
          <a:lstStyle/>
          <a:p>
            <a:r>
              <a:rPr lang="en-US" dirty="0"/>
              <a:t>Yoni Chechik</a:t>
            </a:r>
          </a:p>
          <a:p>
            <a:r>
              <a:rPr lang="en-US" dirty="0">
                <a:hlinkClick r:id="rId2"/>
              </a:rPr>
              <a:t>www.AIisMath.com</a:t>
            </a:r>
            <a:endParaRPr lang="en-US" dirty="0"/>
          </a:p>
          <a:p>
            <a:endParaRPr lang="en-US" dirty="0"/>
          </a:p>
        </p:txBody>
      </p:sp>
      <p:pic>
        <p:nvPicPr>
          <p:cNvPr id="6" name="Picture 5" descr="A picture containing toy&#10;&#10;Description automatically generated">
            <a:extLst>
              <a:ext uri="{FF2B5EF4-FFF2-40B4-BE49-F238E27FC236}">
                <a16:creationId xmlns:a16="http://schemas.microsoft.com/office/drawing/2014/main" id="{30B61127-1E8D-4BE1-A62A-84BB4A615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6040" y="5773179"/>
            <a:ext cx="698738" cy="698738"/>
          </a:xfrm>
          <a:prstGeom prst="rect">
            <a:avLst/>
          </a:prstGeom>
        </p:spPr>
      </p:pic>
      <p:pic>
        <p:nvPicPr>
          <p:cNvPr id="2052" name="Picture 4" descr="Image result for pcl plane fit">
            <a:extLst>
              <a:ext uri="{FF2B5EF4-FFF2-40B4-BE49-F238E27FC236}">
                <a16:creationId xmlns:a16="http://schemas.microsoft.com/office/drawing/2014/main" id="{1C96358D-2D43-4100-B1BE-C2D18B200B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6510" y="947548"/>
            <a:ext cx="5815780" cy="4361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866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75FF8-84A9-4BBF-B50B-FB6EBA366735}"/>
              </a:ext>
            </a:extLst>
          </p:cNvPr>
          <p:cNvSpPr>
            <a:spLocks noGrp="1"/>
          </p:cNvSpPr>
          <p:nvPr>
            <p:ph type="title"/>
          </p:nvPr>
        </p:nvSpPr>
        <p:spPr/>
        <p:txBody>
          <a:bodyPr/>
          <a:lstStyle/>
          <a:p>
            <a:r>
              <a:rPr lang="en-US" dirty="0"/>
              <a:t>Linearity assumption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CD3A9CF-94E1-448F-A572-1A5BEDAE35B0}"/>
                  </a:ext>
                </a:extLst>
              </p:cNvPr>
              <p:cNvSpPr>
                <a:spLocks noGrp="1"/>
              </p:cNvSpPr>
              <p:nvPr>
                <p:ph idx="1"/>
              </p:nvPr>
            </p:nvSpPr>
            <p:spPr>
              <a:xfrm>
                <a:off x="823310" y="1928649"/>
                <a:ext cx="11785600" cy="5715000"/>
              </a:xfrm>
            </p:spPr>
            <p:txBody>
              <a:bodyPr/>
              <a:lstStyle/>
              <a:p>
                <a:r>
                  <a:rPr lang="en-US" dirty="0"/>
                  <a:t>What is not linear in its unknown variables? </a:t>
                </a:r>
              </a:p>
              <a:p>
                <a:r>
                  <a:rPr lang="en-US" dirty="0"/>
                  <a:t>For example, an off-centered circle:</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𝑎𝑥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𝑏𝑦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p:txBody>
          </p:sp>
        </mc:Choice>
        <mc:Fallback>
          <p:sp>
            <p:nvSpPr>
              <p:cNvPr id="3" name="Content Placeholder 2">
                <a:extLst>
                  <a:ext uri="{FF2B5EF4-FFF2-40B4-BE49-F238E27FC236}">
                    <a16:creationId xmlns:a16="http://schemas.microsoft.com/office/drawing/2014/main" id="{DCD3A9CF-94E1-448F-A572-1A5BEDAE35B0}"/>
                  </a:ext>
                </a:extLst>
              </p:cNvPr>
              <p:cNvSpPr>
                <a:spLocks noGrp="1" noRot="1" noChangeAspect="1" noMove="1" noResize="1" noEditPoints="1" noAdjustHandles="1" noChangeArrowheads="1" noChangeShapeType="1" noTextEdit="1"/>
              </p:cNvSpPr>
              <p:nvPr>
                <p:ph idx="1"/>
              </p:nvPr>
            </p:nvSpPr>
            <p:spPr>
              <a:xfrm>
                <a:off x="823310" y="1928649"/>
                <a:ext cx="11785600" cy="5715000"/>
              </a:xfrm>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789349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b="1" dirty="0"/>
              <a:t>Least squares</a:t>
            </a:r>
          </a:p>
          <a:p>
            <a:r>
              <a:rPr lang="en-US" dirty="0"/>
              <a:t>Total least squares</a:t>
            </a:r>
          </a:p>
          <a:p>
            <a:r>
              <a:rPr lang="en-US" dirty="0"/>
              <a:t>Least squares</a:t>
            </a:r>
          </a:p>
          <a:p>
            <a:r>
              <a:rPr lang="en-US" dirty="0"/>
              <a:t>RANSAC</a:t>
            </a:r>
          </a:p>
        </p:txBody>
      </p:sp>
    </p:spTree>
    <p:extLst>
      <p:ext uri="{BB962C8B-B14F-4D97-AF65-F5344CB8AC3E}">
        <p14:creationId xmlns:p14="http://schemas.microsoft.com/office/powerpoint/2010/main" val="1222574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9508D-B38A-4E9F-B52A-80E42A9C1B34}"/>
              </a:ext>
            </a:extLst>
          </p:cNvPr>
          <p:cNvSpPr>
            <a:spLocks noGrp="1"/>
          </p:cNvSpPr>
          <p:nvPr>
            <p:ph type="title"/>
          </p:nvPr>
        </p:nvSpPr>
        <p:spPr/>
        <p:txBody>
          <a:bodyPr/>
          <a:lstStyle/>
          <a:p>
            <a:r>
              <a:rPr lang="en-US" dirty="0"/>
              <a:t>MMSE &amp; Least squares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2577B95-87F2-431F-AEE4-E761C9ABC20E}"/>
                  </a:ext>
                </a:extLst>
              </p:cNvPr>
              <p:cNvSpPr>
                <a:spLocks noGrp="1"/>
              </p:cNvSpPr>
              <p:nvPr>
                <p:ph idx="1"/>
              </p:nvPr>
            </p:nvSpPr>
            <p:spPr/>
            <p:txBody>
              <a:bodyPr/>
              <a:lstStyle/>
              <a:p>
                <a:endParaRPr lang="en-US" dirty="0"/>
              </a:p>
              <a:p>
                <a:endParaRPr lang="en-US" dirty="0"/>
              </a:p>
              <a:p>
                <a:endParaRPr lang="en-US" dirty="0"/>
              </a:p>
              <a:p>
                <a:r>
                  <a:rPr lang="en-US" dirty="0"/>
                  <a:t>When the fitted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r>
                  <a:rPr lang="en-US" dirty="0">
                    <a:highlight>
                      <a:srgbClr val="FFFF00"/>
                    </a:highlight>
                  </a:rPr>
                  <a:t>is linear in its unknown variables </a:t>
                </a:r>
                <a:r>
                  <a:rPr lang="en-US" dirty="0"/>
                  <a:t>(and the noisy input data is uncorrelated and have equal variance) we can use a method called </a:t>
                </a:r>
                <a:r>
                  <a:rPr lang="en-US" b="1" dirty="0"/>
                  <a:t>LS- least squares </a:t>
                </a:r>
                <a:r>
                  <a:rPr lang="en-US" dirty="0"/>
                  <a:t>(more precisely </a:t>
                </a:r>
                <a:r>
                  <a:rPr lang="en-US" b="1" dirty="0"/>
                  <a:t>linear least squares</a:t>
                </a:r>
                <a:r>
                  <a:rPr lang="en-US" dirty="0"/>
                  <a:t>)</a:t>
                </a:r>
                <a:r>
                  <a:rPr lang="en-US" b="1" dirty="0"/>
                  <a:t> </a:t>
                </a:r>
                <a:r>
                  <a:rPr lang="en-US" dirty="0"/>
                  <a:t>to solve the MMSE problem.</a:t>
                </a:r>
              </a:p>
              <a:p>
                <a:r>
                  <a:rPr lang="en-US" dirty="0"/>
                  <a:t>This method is mathematically proven to be the one which minimizes the L2 error for the fitted data.</a:t>
                </a:r>
              </a:p>
            </p:txBody>
          </p:sp>
        </mc:Choice>
        <mc:Fallback>
          <p:sp>
            <p:nvSpPr>
              <p:cNvPr id="3" name="Content Placeholder 2">
                <a:extLst>
                  <a:ext uri="{FF2B5EF4-FFF2-40B4-BE49-F238E27FC236}">
                    <a16:creationId xmlns:a16="http://schemas.microsoft.com/office/drawing/2014/main" id="{42577B95-87F2-431F-AEE4-E761C9ABC20E}"/>
                  </a:ext>
                </a:extLst>
              </p:cNvPr>
              <p:cNvSpPr>
                <a:spLocks noGrp="1" noRot="1" noChangeAspect="1" noMove="1" noResize="1" noEditPoints="1" noAdjustHandles="1" noChangeArrowheads="1" noChangeShapeType="1" noTextEdit="1"/>
              </p:cNvSpPr>
              <p:nvPr>
                <p:ph idx="1"/>
              </p:nvPr>
            </p:nvSpPr>
            <p:spPr>
              <a:blipFill>
                <a:blip r:embed="rId2"/>
                <a:stretch>
                  <a:fillRect l="-931" r="-724"/>
                </a:stretch>
              </a:blipFill>
            </p:spPr>
            <p:txBody>
              <a:bodyPr/>
              <a:lstStyle/>
              <a:p>
                <a:r>
                  <a:rPr lang="en-US">
                    <a:noFill/>
                  </a:rPr>
                  <a:t> </a:t>
                </a:r>
              </a:p>
            </p:txBody>
          </p:sp>
        </mc:Fallback>
      </mc:AlternateContent>
      <p:pic>
        <p:nvPicPr>
          <p:cNvPr id="4" name="Picture 10">
            <a:extLst>
              <a:ext uri="{FF2B5EF4-FFF2-40B4-BE49-F238E27FC236}">
                <a16:creationId xmlns:a16="http://schemas.microsoft.com/office/drawing/2014/main" id="{0D67111F-61E3-4C4A-8A9A-6E75B5B3EE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860" y="970466"/>
            <a:ext cx="4405208" cy="110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138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is the one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DD44C0F-F5D1-4EDE-BEE0-33DE067691D9}"/>
              </a:ext>
            </a:extLst>
          </p:cNvPr>
          <p:cNvSpPr>
            <a:spLocks noGrp="1"/>
          </p:cNvSpPr>
          <p:nvPr>
            <p:ph type="title"/>
          </p:nvPr>
        </p:nvSpPr>
        <p:spPr/>
        <p:txBody>
          <a:bodyPr>
            <a:normAutofit/>
          </a:bodyPr>
          <a:lstStyle/>
          <a:p>
            <a:r>
              <a:rPr lang="en-US" dirty="0"/>
              <a:t>Line fitting- least squares (LS): step by step example</a:t>
            </a:r>
          </a:p>
        </p:txBody>
      </p:sp>
      <p:grpSp>
        <p:nvGrpSpPr>
          <p:cNvPr id="4" name="Group 3">
            <a:extLst>
              <a:ext uri="{FF2B5EF4-FFF2-40B4-BE49-F238E27FC236}">
                <a16:creationId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410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is the one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r>
                  <a:rPr lang="en-US" dirty="0">
                    <a:highlight>
                      <a:srgbClr val="FFFF00"/>
                    </a:highlight>
                  </a:rPr>
                  <a:t>How do we find this set of variables?</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DD44C0F-F5D1-4EDE-BEE0-33DE067691D9}"/>
              </a:ext>
            </a:extLst>
          </p:cNvPr>
          <p:cNvSpPr>
            <a:spLocks noGrp="1"/>
          </p:cNvSpPr>
          <p:nvPr>
            <p:ph type="title"/>
          </p:nvPr>
        </p:nvSpPr>
        <p:spPr/>
        <p:txBody>
          <a:bodyPr>
            <a:normAutofit/>
          </a:bodyPr>
          <a:lstStyle/>
          <a:p>
            <a:r>
              <a:rPr lang="en-US" dirty="0"/>
              <a:t>Line fitting- least squares (LS): step by step example</a:t>
            </a:r>
          </a:p>
        </p:txBody>
      </p:sp>
      <p:grpSp>
        <p:nvGrpSpPr>
          <p:cNvPr id="4" name="Group 3">
            <a:extLst>
              <a:ext uri="{FF2B5EF4-FFF2-40B4-BE49-F238E27FC236}">
                <a16:creationId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a:extLst>
              <a:ext uri="{FF2B5EF4-FFF2-40B4-BE49-F238E27FC236}">
                <a16:creationId xmlns:a16="http://schemas.microsoft.com/office/drawing/2014/main" id="{BBD7BC3C-D5E7-430B-88E5-1BF67C3F2F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7917" y="3554102"/>
            <a:ext cx="3698874" cy="98636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3C3A8C17-C350-4833-AA2A-A3EA8E1D57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7917" y="2294141"/>
            <a:ext cx="3428641" cy="86164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532B59A4-339F-4DBC-980A-3856067B0FC7}"/>
              </a:ext>
            </a:extLst>
          </p:cNvPr>
          <p:cNvCxnSpPr/>
          <p:nvPr/>
        </p:nvCxnSpPr>
        <p:spPr>
          <a:xfrm>
            <a:off x="2150042" y="3193779"/>
            <a:ext cx="0" cy="3393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537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normAutofit/>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AC4AF86-CBB1-40BC-BAAE-538242073F98}"/>
              </a:ext>
            </a:extLst>
          </p:cNvPr>
          <p:cNvSpPr/>
          <p:nvPr/>
        </p:nvSpPr>
        <p:spPr>
          <a:xfrm>
            <a:off x="203200" y="2840551"/>
            <a:ext cx="11906738" cy="386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8140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0A7E6A6-07C2-4E6A-94E4-68B98C2AA0AA}"/>
              </a:ext>
            </a:extLst>
          </p:cNvPr>
          <p:cNvSpPr/>
          <p:nvPr/>
        </p:nvSpPr>
        <p:spPr>
          <a:xfrm>
            <a:off x="203200" y="3974123"/>
            <a:ext cx="11906738" cy="2731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560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F7AA86-5F4D-42A3-A4CA-E2E5C6143C80}"/>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B2A353-A83C-4EEF-8B3E-CF04D9230EE2}"/>
              </a:ext>
            </a:extLst>
          </p:cNvPr>
          <p:cNvSpPr/>
          <p:nvPr/>
        </p:nvSpPr>
        <p:spPr>
          <a:xfrm>
            <a:off x="5244123" y="3429000"/>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2E1668E-8F7C-434B-87A1-20FBBF1D5521}"/>
              </a:ext>
            </a:extLst>
          </p:cNvPr>
          <p:cNvSpPr/>
          <p:nvPr/>
        </p:nvSpPr>
        <p:spPr>
          <a:xfrm>
            <a:off x="1516184" y="4007095"/>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847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F7AA86-5F4D-42A3-A4CA-E2E5C6143C80}"/>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B2A353-A83C-4EEF-8B3E-CF04D9230EE2}"/>
              </a:ext>
            </a:extLst>
          </p:cNvPr>
          <p:cNvSpPr/>
          <p:nvPr/>
        </p:nvSpPr>
        <p:spPr>
          <a:xfrm>
            <a:off x="5244123" y="3429000"/>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4399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F7C328-4CA6-4A39-8CC7-767B2E1A0055}"/>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437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http://szeliski.org/Book/</a:t>
            </a:r>
            <a:endParaRPr lang="en-US" dirty="0"/>
          </a:p>
          <a:p>
            <a:r>
              <a:rPr lang="en-US" dirty="0">
                <a:hlinkClick r:id="rId3"/>
              </a:rPr>
              <a:t>http://www.cs.cornell.edu/courses/cs5670/2019sp/lectures/lectures.html</a:t>
            </a:r>
            <a:endParaRPr lang="en-US" dirty="0"/>
          </a:p>
          <a:p>
            <a:r>
              <a:rPr lang="en-US" dirty="0">
                <a:hlinkClick r:id="rId4"/>
              </a:rPr>
              <a:t>http://www.cs.cmu.edu/~16385/</a:t>
            </a:r>
            <a:endParaRPr lang="en-US" dirty="0"/>
          </a:p>
        </p:txBody>
      </p:sp>
    </p:spTree>
    <p:extLst>
      <p:ext uri="{BB962C8B-B14F-4D97-AF65-F5344CB8AC3E}">
        <p14:creationId xmlns:p14="http://schemas.microsoft.com/office/powerpoint/2010/main" val="727268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678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594C45-2BC4-451A-8DF8-F90754070054}"/>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1DF4E0-1CC4-4ECA-9ACA-8F0EB14E7D13}"/>
              </a:ext>
            </a:extLst>
          </p:cNvPr>
          <p:cNvSpPr/>
          <p:nvPr/>
        </p:nvSpPr>
        <p:spPr>
          <a:xfrm>
            <a:off x="5955322" y="622317"/>
            <a:ext cx="6154615"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358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D87C-1830-4B8C-92BD-259D2A145BBF}"/>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7541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B189B3B-0A1F-483C-A40C-EDBFB77CD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882" y="2764474"/>
            <a:ext cx="11377135" cy="371498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432C600-480A-46F4-B768-D2F55460CE82}"/>
              </a:ext>
            </a:extLst>
          </p:cNvPr>
          <p:cNvSpPr/>
          <p:nvPr/>
        </p:nvSpPr>
        <p:spPr>
          <a:xfrm>
            <a:off x="82062" y="4267203"/>
            <a:ext cx="12030955" cy="22761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1248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A2F4949-8240-4E47-8E2A-752D951A22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882" y="2764474"/>
            <a:ext cx="11377135" cy="371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241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D87C-1830-4B8C-92BD-259D2A145BBF}"/>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819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A155779-480E-4E43-A293-24C84E4B5B70}"/>
              </a:ext>
            </a:extLst>
          </p:cNvPr>
          <p:cNvSpPr/>
          <p:nvPr/>
        </p:nvSpPr>
        <p:spPr>
          <a:xfrm>
            <a:off x="1" y="3185160"/>
            <a:ext cx="11906738" cy="3672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389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6F5A6FE-FEF6-42BA-A680-140F3B840F6F}"/>
              </a:ext>
            </a:extLst>
          </p:cNvPr>
          <p:cNvSpPr/>
          <p:nvPr/>
        </p:nvSpPr>
        <p:spPr>
          <a:xfrm>
            <a:off x="1" y="3891280"/>
            <a:ext cx="11906738" cy="2966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539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A12A8E-0AAF-4A78-BA6A-875F5A5263A9}"/>
              </a:ext>
            </a:extLst>
          </p:cNvPr>
          <p:cNvSpPr/>
          <p:nvPr/>
        </p:nvSpPr>
        <p:spPr>
          <a:xfrm>
            <a:off x="1" y="4795520"/>
            <a:ext cx="11906738" cy="2062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683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BC1948-3BB0-4A89-966C-25653163D2E7}"/>
              </a:ext>
            </a:extLst>
          </p:cNvPr>
          <p:cNvSpPr/>
          <p:nvPr/>
        </p:nvSpPr>
        <p:spPr>
          <a:xfrm>
            <a:off x="1" y="5608320"/>
            <a:ext cx="11906738" cy="1249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7903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Least squares</a:t>
            </a:r>
          </a:p>
          <a:p>
            <a:r>
              <a:rPr lang="en-US" dirty="0"/>
              <a:t>Total least squares</a:t>
            </a:r>
          </a:p>
          <a:p>
            <a:r>
              <a:rPr lang="en-US" dirty="0"/>
              <a:t>RANSAC</a:t>
            </a:r>
          </a:p>
        </p:txBody>
      </p:sp>
    </p:spTree>
    <p:extLst>
      <p:ext uri="{BB962C8B-B14F-4D97-AF65-F5344CB8AC3E}">
        <p14:creationId xmlns:p14="http://schemas.microsoft.com/office/powerpoint/2010/main" val="3289212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BC1948-3BB0-4A89-966C-25653163D2E7}"/>
              </a:ext>
            </a:extLst>
          </p:cNvPr>
          <p:cNvSpPr/>
          <p:nvPr/>
        </p:nvSpPr>
        <p:spPr>
          <a:xfrm>
            <a:off x="1" y="6095999"/>
            <a:ext cx="11906738"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571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4412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29BB-07C5-471D-B7BF-D7E5A06BF0F2}"/>
              </a:ext>
            </a:extLst>
          </p:cNvPr>
          <p:cNvSpPr>
            <a:spLocks noGrp="1"/>
          </p:cNvSpPr>
          <p:nvPr>
            <p:ph type="title"/>
          </p:nvPr>
        </p:nvSpPr>
        <p:spPr/>
        <p:txBody>
          <a:bodyPr/>
          <a:lstStyle/>
          <a:p>
            <a:r>
              <a:rPr lang="en-US" dirty="0"/>
              <a:t>Side note: pseudoinverse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B0721A-A514-47A5-8A69-ABB42E3F339E}"/>
                  </a:ext>
                </a:extLst>
              </p:cNvPr>
              <p:cNvSpPr>
                <a:spLocks noGrp="1"/>
              </p:cNvSpPr>
              <p:nvPr>
                <p:ph idx="1"/>
              </p:nvPr>
            </p:nvSpPr>
            <p:spPr/>
            <p:txBody>
              <a:bodyPr/>
              <a:lstStyle/>
              <a:p>
                <a:endParaRPr lang="en-US" dirty="0"/>
              </a:p>
              <a:p>
                <a:endParaRPr lang="en-US" dirty="0"/>
              </a:p>
              <a:p>
                <a:r>
                  <a:rPr lang="en-US" dirty="0"/>
                  <a:t>This is a known result which is called </a:t>
                </a:r>
                <a:r>
                  <a:rPr lang="en-US" b="1" dirty="0"/>
                  <a:t>the pseudoinverse matrix</a:t>
                </a:r>
                <a:r>
                  <a:rPr lang="en-US" dirty="0"/>
                  <a:t> of</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oMath>
                </a14:m>
                <a:r>
                  <a:rPr lang="en-US" dirty="0"/>
                  <a:t> It is also known as Moore–Penrose inverse.</a:t>
                </a:r>
              </a:p>
              <a:p>
                <a:r>
                  <a:rPr lang="en-US" dirty="0"/>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r>
                      <a:rPr lang="en-US" b="0" i="1" smtClean="0">
                        <a:latin typeface="Cambria Math" panose="02040503050406030204" pitchFamily="18" charset="0"/>
                      </a:rPr>
                      <m:t> </m:t>
                    </m:r>
                  </m:oMath>
                </a14:m>
                <a:r>
                  <a:rPr lang="en-US" dirty="0"/>
                  <a:t>is not invertible, the solution will be:</a:t>
                </a:r>
              </a:p>
              <a:p>
                <a:r>
                  <a:rPr lang="en-US" dirty="0"/>
                  <a:t>The solution above is </a:t>
                </a:r>
                <a:r>
                  <a:rPr lang="en-US" b="1" dirty="0"/>
                  <a:t>a solution for any linear regression problem that is over-determined </a:t>
                </a:r>
                <a:r>
                  <a:rPr lang="en-US" dirty="0"/>
                  <a:t>(==more equations than unknowns). </a:t>
                </a:r>
              </a:p>
            </p:txBody>
          </p:sp>
        </mc:Choice>
        <mc:Fallback xmlns="">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blipFill>
                <a:blip r:embed="rId3"/>
                <a:stretch>
                  <a:fillRect l="-931" r="-517"/>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4F42A802-DE38-4AF2-B5EB-13539B8A5236}"/>
              </a:ext>
            </a:extLst>
          </p:cNvPr>
          <p:cNvSpPr/>
          <p:nvPr/>
        </p:nvSpPr>
        <p:spPr>
          <a:xfrm rot="16200000">
            <a:off x="3430636" y="183850"/>
            <a:ext cx="268399" cy="294198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098" name="Picture 2">
            <a:extLst>
              <a:ext uri="{FF2B5EF4-FFF2-40B4-BE49-F238E27FC236}">
                <a16:creationId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330" y="824532"/>
            <a:ext cx="4435062" cy="6335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649DC8D-320A-4336-99D2-EC447509F1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5578" y="2698474"/>
            <a:ext cx="4733925"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04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29BB-07C5-471D-B7BF-D7E5A06BF0F2}"/>
              </a:ext>
            </a:extLst>
          </p:cNvPr>
          <p:cNvSpPr>
            <a:spLocks noGrp="1"/>
          </p:cNvSpPr>
          <p:nvPr>
            <p:ph type="title"/>
          </p:nvPr>
        </p:nvSpPr>
        <p:spPr/>
        <p:txBody>
          <a:bodyPr/>
          <a:lstStyle/>
          <a:p>
            <a:r>
              <a:rPr lang="en-US" dirty="0"/>
              <a:t>Curve fitting - 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3B0721A-A514-47A5-8A69-ABB42E3F339E}"/>
                  </a:ext>
                </a:extLst>
              </p:cNvPr>
              <p:cNvSpPr>
                <a:spLocks noGrp="1"/>
              </p:cNvSpPr>
              <p:nvPr>
                <p:ph idx="1"/>
              </p:nvPr>
            </p:nvSpPr>
            <p:spPr>
              <a:xfrm>
                <a:off x="203200" y="762000"/>
                <a:ext cx="11785600" cy="5916592"/>
              </a:xfrm>
            </p:spPr>
            <p:txBody>
              <a:bodyPr>
                <a:normAutofit/>
              </a:bodyPr>
              <a:lstStyle/>
              <a:p>
                <a:r>
                  <a:rPr lang="en-US" dirty="0"/>
                  <a:t>What about curve fitting?</a:t>
                </a:r>
              </a:p>
              <a:p>
                <a:r>
                  <a:rPr lang="en-US" dirty="0"/>
                  <a:t>Recall the matrix linear LS result:</a:t>
                </a:r>
              </a:p>
              <a:p>
                <a:pPr marL="0" indent="0">
                  <a:buNone/>
                </a:pPr>
                <a:endParaRPr lang="en-US" dirty="0"/>
              </a:p>
              <a:p>
                <a:r>
                  <a:rPr lang="en-US" dirty="0"/>
                  <a:t>The solution above is a solution for any </a:t>
                </a:r>
                <a:r>
                  <a:rPr lang="en-US" b="1" dirty="0"/>
                  <a:t>linear regression</a:t>
                </a:r>
                <a:r>
                  <a:rPr lang="en-US" dirty="0"/>
                  <a:t> problem that is over-determined (==more equations than unknowns). </a:t>
                </a:r>
              </a:p>
              <a:p>
                <a:pPr lvl="1"/>
                <a:r>
                  <a:rPr lang="en-US" dirty="0"/>
                  <a:t>Linear regression means only that the unknowns are linearly dependent in the data, not that the data is linear.</a:t>
                </a:r>
              </a:p>
              <a:p>
                <a:pPr lvl="1"/>
                <a:r>
                  <a:rPr lang="en-US" dirty="0"/>
                  <a:t>Notice that in our derivation we didn’t use the assumption that the data is linear…</a:t>
                </a:r>
              </a:p>
              <a:p>
                <a:r>
                  <a:rPr lang="en-US" dirty="0"/>
                  <a:t>For example- data set of a parabola:</a:t>
                </a:r>
              </a:p>
              <a:p>
                <a:pPr marL="457200" lvl="1" indent="0">
                  <a:buNone/>
                </a:pPr>
                <a:r>
                  <a:rPr lang="en-US" dirty="0"/>
                  <a:t>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𝑎</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endParaRPr lang="en-US" dirty="0"/>
              </a:p>
              <a:p>
                <a:pPr lvl="1"/>
                <a:r>
                  <a:rPr lang="en-US" dirty="0">
                    <a:highlight>
                      <a:srgbClr val="FFFF00"/>
                    </a:highlight>
                  </a:rPr>
                  <a:t>How the matrices </a:t>
                </a:r>
                <a14:m>
                  <m:oMath xmlns:m="http://schemas.openxmlformats.org/officeDocument/2006/math">
                    <m:r>
                      <a:rPr lang="en-US" b="0" i="1" smtClean="0">
                        <a:highlight>
                          <a:srgbClr val="FFFF00"/>
                        </a:highlight>
                        <a:latin typeface="Cambria Math" panose="02040503050406030204" pitchFamily="18" charset="0"/>
                      </a:rPr>
                      <m:t>𝑋</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𝑦</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𝛽</m:t>
                    </m:r>
                  </m:oMath>
                </a14:m>
                <a:r>
                  <a:rPr lang="en-US" dirty="0">
                    <a:highlight>
                      <a:srgbClr val="FFFF00"/>
                    </a:highlight>
                  </a:rPr>
                  <a:t> will look like?</a:t>
                </a:r>
              </a:p>
            </p:txBody>
          </p:sp>
        </mc:Choice>
        <mc:Fallback>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xfrm>
                <a:off x="203200" y="762000"/>
                <a:ext cx="11785600" cy="5916592"/>
              </a:xfrm>
              <a:blipFill>
                <a:blip r:embed="rId3"/>
                <a:stretch>
                  <a:fillRect l="-931" t="-927"/>
                </a:stretch>
              </a:blipFill>
            </p:spPr>
            <p:txBody>
              <a:bodyPr/>
              <a:lstStyle/>
              <a:p>
                <a:r>
                  <a:rPr lang="en-US">
                    <a:noFill/>
                  </a:rPr>
                  <a:t> </a:t>
                </a:r>
              </a:p>
            </p:txBody>
          </p:sp>
        </mc:Fallback>
      </mc:AlternateContent>
      <p:pic>
        <p:nvPicPr>
          <p:cNvPr id="4098" name="Picture 2">
            <a:extLst>
              <a:ext uri="{FF2B5EF4-FFF2-40B4-BE49-F238E27FC236}">
                <a16:creationId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054" y="1207210"/>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331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7ABFF-7BF2-4EBE-A0C6-FB69AC9EFF3F}"/>
              </a:ext>
            </a:extLst>
          </p:cNvPr>
          <p:cNvSpPr>
            <a:spLocks noGrp="1"/>
          </p:cNvSpPr>
          <p:nvPr>
            <p:ph type="title"/>
          </p:nvPr>
        </p:nvSpPr>
        <p:spPr/>
        <p:txBody>
          <a:bodyPr/>
          <a:lstStyle/>
          <a:p>
            <a:r>
              <a:rPr lang="en-US" dirty="0"/>
              <a:t>Curve fitting - 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F603EB9-E7C4-4249-8D3D-257F44C0030E}"/>
                  </a:ext>
                </a:extLst>
              </p:cNvPr>
              <p:cNvSpPr>
                <a:spLocks noGrp="1"/>
              </p:cNvSpPr>
              <p:nvPr>
                <p:ph idx="1"/>
              </p:nvPr>
            </p:nvSpPr>
            <p:spPr>
              <a:xfrm>
                <a:off x="203200" y="762000"/>
                <a:ext cx="11785600" cy="5974466"/>
              </a:xfrm>
            </p:spPr>
            <p:txBody>
              <a:bodyPr>
                <a:normAutofit/>
              </a:bodyPr>
              <a:lstStyle/>
              <a:p>
                <a:r>
                  <a:rPr lang="en-US" dirty="0"/>
                  <a:t>data set of a parabola:</a:t>
                </a:r>
              </a:p>
              <a:p>
                <a:pPr marL="457200" lvl="1" indent="0">
                  <a:buNone/>
                </a:pPr>
                <a:r>
                  <a:rPr lang="en-US" dirty="0"/>
                  <a: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d>
                    <m:r>
                      <a:rPr lang="en-US" i="1">
                        <a:latin typeface="Cambria Math" panose="02040503050406030204" pitchFamily="18" charset="0"/>
                      </a:rPr>
                      <m:t>  </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𝑎</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𝑏</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The solution of this LS problem is the same:</a:t>
                </a:r>
              </a:p>
              <a:p>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DF603EB9-E7C4-4249-8D3D-257F44C0030E}"/>
                  </a:ext>
                </a:extLst>
              </p:cNvPr>
              <p:cNvSpPr>
                <a:spLocks noGrp="1" noRot="1" noChangeAspect="1" noMove="1" noResize="1" noEditPoints="1" noAdjustHandles="1" noChangeArrowheads="1" noChangeShapeType="1" noTextEdit="1"/>
              </p:cNvSpPr>
              <p:nvPr>
                <p:ph idx="1"/>
              </p:nvPr>
            </p:nvSpPr>
            <p:spPr>
              <a:xfrm>
                <a:off x="203200" y="762000"/>
                <a:ext cx="11785600" cy="5974466"/>
              </a:xfrm>
              <a:blipFill>
                <a:blip r:embed="rId3"/>
                <a:stretch>
                  <a:fillRect l="-931" t="-9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6EBCE1C1-3ABF-42C5-AB77-9377B2DC01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5403" y="1780697"/>
            <a:ext cx="7104263" cy="1736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290061C-BD9F-4226-9ADF-6009D3FA2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8652" y="4810182"/>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220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F06E-64C0-453A-892E-6FF14A0C9A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56712E-CB03-487F-85E0-42EE48604A0C}"/>
              </a:ext>
            </a:extLst>
          </p:cNvPr>
          <p:cNvSpPr>
            <a:spLocks noGrp="1"/>
          </p:cNvSpPr>
          <p:nvPr>
            <p:ph idx="1"/>
          </p:nvPr>
        </p:nvSpPr>
        <p:spPr/>
        <p:txBody>
          <a:bodyPr/>
          <a:lstStyle/>
          <a:p>
            <a:r>
              <a:rPr lang="en-US" dirty="0" err="1">
                <a:highlight>
                  <a:srgbClr val="FFFF00"/>
                </a:highlight>
              </a:rPr>
              <a:t>least_squares.ipynb</a:t>
            </a:r>
            <a:endParaRPr lang="en-US" dirty="0">
              <a:highlight>
                <a:srgbClr val="FFFF00"/>
              </a:highlight>
            </a:endParaRPr>
          </a:p>
        </p:txBody>
      </p:sp>
    </p:spTree>
    <p:extLst>
      <p:ext uri="{BB962C8B-B14F-4D97-AF65-F5344CB8AC3E}">
        <p14:creationId xmlns:p14="http://schemas.microsoft.com/office/powerpoint/2010/main" val="2449889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A560-0523-4790-9855-A263983E5C14}"/>
              </a:ext>
            </a:extLst>
          </p:cNvPr>
          <p:cNvSpPr>
            <a:spLocks noGrp="1"/>
          </p:cNvSpPr>
          <p:nvPr>
            <p:ph type="title"/>
          </p:nvPr>
        </p:nvSpPr>
        <p:spPr/>
        <p:txBody>
          <a:bodyPr/>
          <a:lstStyle/>
          <a:p>
            <a:r>
              <a:rPr lang="en-US" dirty="0"/>
              <a:t>Problem 1: fitting vertical data</a:t>
            </a:r>
          </a:p>
        </p:txBody>
      </p:sp>
      <p:sp>
        <p:nvSpPr>
          <p:cNvPr id="3" name="Content Placeholder 2">
            <a:extLst>
              <a:ext uri="{FF2B5EF4-FFF2-40B4-BE49-F238E27FC236}">
                <a16:creationId xmlns:a16="http://schemas.microsoft.com/office/drawing/2014/main" id="{67458390-839D-4E2C-9312-C7A9DC5464E1}"/>
              </a:ext>
            </a:extLst>
          </p:cNvPr>
          <p:cNvSpPr>
            <a:spLocks noGrp="1"/>
          </p:cNvSpPr>
          <p:nvPr>
            <p:ph idx="1"/>
          </p:nvPr>
        </p:nvSpPr>
        <p:spPr>
          <a:xfrm>
            <a:off x="203200" y="762000"/>
            <a:ext cx="11785600" cy="6096000"/>
          </a:xfrm>
        </p:spPr>
        <p:txBody>
          <a:bodyPr>
            <a:normAutofit/>
          </a:bodyPr>
          <a:lstStyle/>
          <a:p>
            <a:r>
              <a:rPr lang="en-US" dirty="0"/>
              <a:t>Near vertical data is hard to fit since the error is computed perpendicular to x axis- the bigger the error, the bigger the error squared! (more weight for this datapoint).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ighlight>
                  <a:srgbClr val="FFFF00"/>
                </a:highlight>
              </a:rPr>
              <a:t>Proposed solutions?</a:t>
            </a:r>
          </a:p>
        </p:txBody>
      </p:sp>
      <p:sp>
        <p:nvSpPr>
          <p:cNvPr id="4" name="Line">
            <a:extLst>
              <a:ext uri="{FF2B5EF4-FFF2-40B4-BE49-F238E27FC236}">
                <a16:creationId xmlns:a16="http://schemas.microsoft.com/office/drawing/2014/main" id="{FC14987B-0927-4813-AAEA-1E8A0A5BB644}"/>
              </a:ext>
            </a:extLst>
          </p:cNvPr>
          <p:cNvSpPr/>
          <p:nvPr/>
        </p:nvSpPr>
        <p:spPr>
          <a:xfrm flipH="1" flipV="1">
            <a:off x="2594655" y="1732975"/>
            <a:ext cx="808047" cy="4363023"/>
          </a:xfrm>
          <a:prstGeom prst="line">
            <a:avLst/>
          </a:prstGeom>
          <a:ln w="38100">
            <a:solidFill>
              <a:schemeClr val="accent1"/>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5" name="Line">
            <a:extLst>
              <a:ext uri="{FF2B5EF4-FFF2-40B4-BE49-F238E27FC236}">
                <a16:creationId xmlns:a16="http://schemas.microsoft.com/office/drawing/2014/main" id="{B9A6EE88-4CD4-4F71-8313-1424256A5840}"/>
              </a:ext>
            </a:extLst>
          </p:cNvPr>
          <p:cNvSpPr/>
          <p:nvPr/>
        </p:nvSpPr>
        <p:spPr>
          <a:xfrm flipH="1">
            <a:off x="469674"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E9CD07DC-F5CC-41B2-88D0-8C58D0C7645A}"/>
              </a:ext>
            </a:extLst>
          </p:cNvPr>
          <p:cNvSpPr/>
          <p:nvPr/>
        </p:nvSpPr>
        <p:spPr>
          <a:xfrm>
            <a:off x="469674"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3981510D-F1A4-4844-B2BC-8CBE995DCA18}"/>
              </a:ext>
            </a:extLst>
          </p:cNvPr>
          <p:cNvSpPr/>
          <p:nvPr/>
        </p:nvSpPr>
        <p:spPr>
          <a:xfrm rot="17263658">
            <a:off x="3367581"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66F17CB3-4540-489C-9AA2-E20DA19F15E4}"/>
              </a:ext>
            </a:extLst>
          </p:cNvPr>
          <p:cNvSpPr/>
          <p:nvPr/>
        </p:nvSpPr>
        <p:spPr>
          <a:xfrm rot="17263658">
            <a:off x="3106658"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4A9196AB-5960-4F18-B0A7-016888224E68}"/>
              </a:ext>
            </a:extLst>
          </p:cNvPr>
          <p:cNvSpPr/>
          <p:nvPr/>
        </p:nvSpPr>
        <p:spPr>
          <a:xfrm rot="17263658">
            <a:off x="3228792"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17F240A1-4B26-4756-9584-A80C3956345D}"/>
              </a:ext>
            </a:extLst>
          </p:cNvPr>
          <p:cNvSpPr/>
          <p:nvPr/>
        </p:nvSpPr>
        <p:spPr>
          <a:xfrm rot="17263658">
            <a:off x="2493211"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2160FAD1-E1E2-4911-8354-75A1F2FAEAB9}"/>
              </a:ext>
            </a:extLst>
          </p:cNvPr>
          <p:cNvSpPr/>
          <p:nvPr/>
        </p:nvSpPr>
        <p:spPr>
          <a:xfrm rot="17263658">
            <a:off x="3045591"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770EADEA-6CF6-4DD2-A772-90E2145B0DF2}"/>
              </a:ext>
            </a:extLst>
          </p:cNvPr>
          <p:cNvSpPr/>
          <p:nvPr/>
        </p:nvSpPr>
        <p:spPr>
          <a:xfrm rot="17263658">
            <a:off x="2697634"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46740783-D185-439D-BE1D-7A7292B357A9}"/>
              </a:ext>
            </a:extLst>
          </p:cNvPr>
          <p:cNvSpPr/>
          <p:nvPr/>
        </p:nvSpPr>
        <p:spPr>
          <a:xfrm rot="17263658">
            <a:off x="2564295"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DEC3CFA3-A8F6-4DC8-A252-01C88D82784C}"/>
              </a:ext>
            </a:extLst>
          </p:cNvPr>
          <p:cNvSpPr/>
          <p:nvPr/>
        </p:nvSpPr>
        <p:spPr>
          <a:xfrm rot="17263658">
            <a:off x="3328720"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17" name="image.pdf" descr="image.pdf">
            <a:extLst>
              <a:ext uri="{FF2B5EF4-FFF2-40B4-BE49-F238E27FC236}">
                <a16:creationId xmlns:a16="http://schemas.microsoft.com/office/drawing/2014/main" id="{F7D5142F-4C15-4B32-93CD-A2E0D7BC9C72}"/>
              </a:ext>
            </a:extLst>
          </p:cNvPr>
          <p:cNvPicPr>
            <a:picLocks noChangeAspect="1"/>
          </p:cNvPicPr>
          <p:nvPr/>
        </p:nvPicPr>
        <p:blipFill>
          <a:blip r:embed="rId2"/>
          <a:stretch>
            <a:fillRect/>
          </a:stretch>
        </p:blipFill>
        <p:spPr>
          <a:xfrm>
            <a:off x="203200" y="2365361"/>
            <a:ext cx="538501" cy="632877"/>
          </a:xfrm>
          <a:prstGeom prst="rect">
            <a:avLst/>
          </a:prstGeom>
          <a:ln w="12700">
            <a:miter lim="400000"/>
          </a:ln>
        </p:spPr>
      </p:pic>
      <p:pic>
        <p:nvPicPr>
          <p:cNvPr id="18" name="image.pdf" descr="image.pdf">
            <a:extLst>
              <a:ext uri="{FF2B5EF4-FFF2-40B4-BE49-F238E27FC236}">
                <a16:creationId xmlns:a16="http://schemas.microsoft.com/office/drawing/2014/main" id="{BA907E57-FFBE-4693-A5CC-60D3379FE690}"/>
              </a:ext>
            </a:extLst>
          </p:cNvPr>
          <p:cNvPicPr>
            <a:picLocks noChangeAspect="1"/>
          </p:cNvPicPr>
          <p:nvPr/>
        </p:nvPicPr>
        <p:blipFill>
          <a:blip r:embed="rId3"/>
          <a:stretch>
            <a:fillRect/>
          </a:stretch>
        </p:blipFill>
        <p:spPr>
          <a:xfrm>
            <a:off x="4866498" y="5962762"/>
            <a:ext cx="488537" cy="535726"/>
          </a:xfrm>
          <a:prstGeom prst="rect">
            <a:avLst/>
          </a:prstGeom>
          <a:ln w="12700">
            <a:miter lim="400000"/>
          </a:ln>
        </p:spPr>
      </p:pic>
      <p:sp>
        <p:nvSpPr>
          <p:cNvPr id="19" name="Line">
            <a:extLst>
              <a:ext uri="{FF2B5EF4-FFF2-40B4-BE49-F238E27FC236}">
                <a16:creationId xmlns:a16="http://schemas.microsoft.com/office/drawing/2014/main" id="{F1CB03A8-C84A-4082-B3EE-8BBD42797390}"/>
              </a:ext>
            </a:extLst>
          </p:cNvPr>
          <p:cNvSpPr/>
          <p:nvPr/>
        </p:nvSpPr>
        <p:spPr>
          <a:xfrm flipV="1">
            <a:off x="3395339" y="2569125"/>
            <a:ext cx="1" cy="320007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21" name="Line">
            <a:extLst>
              <a:ext uri="{FF2B5EF4-FFF2-40B4-BE49-F238E27FC236}">
                <a16:creationId xmlns:a16="http://schemas.microsoft.com/office/drawing/2014/main" id="{CE16F8B3-190E-40FD-A588-DB247A3FFDEA}"/>
              </a:ext>
            </a:extLst>
          </p:cNvPr>
          <p:cNvSpPr/>
          <p:nvPr/>
        </p:nvSpPr>
        <p:spPr>
          <a:xfrm flipH="1">
            <a:off x="2545741" y="1880964"/>
            <a:ext cx="319" cy="3022258"/>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mc:AlternateContent xmlns:mc="http://schemas.openxmlformats.org/markup-compatibility/2006" xmlns:a14="http://schemas.microsoft.com/office/drawing/2010/main">
        <mc:Choice Requires="a14">
          <p:sp>
            <p:nvSpPr>
              <p:cNvPr id="22" name="Huge E!">
                <a:extLst>
                  <a:ext uri="{FF2B5EF4-FFF2-40B4-BE49-F238E27FC236}">
                    <a16:creationId xmlns:a16="http://schemas.microsoft.com/office/drawing/2014/main" id="{B13E15D1-9421-43C2-89C8-CC2CE7F09E04}"/>
                  </a:ext>
                </a:extLst>
              </p:cNvPr>
              <p:cNvSpPr txBox="1"/>
              <p:nvPr/>
            </p:nvSpPr>
            <p:spPr>
              <a:xfrm>
                <a:off x="3894524" y="2745740"/>
                <a:ext cx="1746854" cy="535725"/>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lvl1pPr defTabSz="914400">
                  <a:defRPr sz="2800">
                    <a:uFill>
                      <a:solidFill>
                        <a:srgbClr val="000000"/>
                      </a:solidFill>
                    </a:uFill>
                  </a:defRPr>
                </a:lvl1pPr>
              </a:lstStyle>
              <a:p>
                <a:r>
                  <a:rPr lang="en-US" dirty="0"/>
                  <a:t>Huge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𝑒</m:t>
                        </m:r>
                      </m:e>
                      <m:sub>
                        <m:r>
                          <a:rPr lang="en-US" b="0" i="1" dirty="0" smtClean="0">
                            <a:latin typeface="Cambria Math" panose="02040503050406030204" pitchFamily="18" charset="0"/>
                          </a:rPr>
                          <m:t>𝑖</m:t>
                        </m:r>
                      </m:sub>
                    </m:sSub>
                  </m:oMath>
                </a14:m>
                <a:r>
                  <a:rPr lang="en-US" dirty="0"/>
                  <a:t>!</a:t>
                </a:r>
                <a:endParaRPr dirty="0"/>
              </a:p>
            </p:txBody>
          </p:sp>
        </mc:Choice>
        <mc:Fallback xmlns="">
          <p:sp>
            <p:nvSpPr>
              <p:cNvPr id="22" name="Huge E!">
                <a:extLst>
                  <a:ext uri="{FF2B5EF4-FFF2-40B4-BE49-F238E27FC236}">
                    <a16:creationId xmlns:a16="http://schemas.microsoft.com/office/drawing/2014/main" id="{B13E15D1-9421-43C2-89C8-CC2CE7F09E04}"/>
                  </a:ext>
                </a:extLst>
              </p:cNvPr>
              <p:cNvSpPr txBox="1">
                <a:spLocks noRot="1" noChangeAspect="1" noMove="1" noResize="1" noEditPoints="1" noAdjustHandles="1" noChangeArrowheads="1" noChangeShapeType="1" noTextEdit="1"/>
              </p:cNvSpPr>
              <p:nvPr/>
            </p:nvSpPr>
            <p:spPr>
              <a:xfrm>
                <a:off x="3894524" y="2745740"/>
                <a:ext cx="1746854" cy="535725"/>
              </a:xfrm>
              <a:prstGeom prst="rect">
                <a:avLst/>
              </a:prstGeom>
              <a:blipFill>
                <a:blip r:embed="rId4"/>
                <a:stretch>
                  <a:fillRect l="-9790" t="-10227" b="-29545"/>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sp>
        <p:nvSpPr>
          <p:cNvPr id="24" name="Line">
            <a:extLst>
              <a:ext uri="{FF2B5EF4-FFF2-40B4-BE49-F238E27FC236}">
                <a16:creationId xmlns:a16="http://schemas.microsoft.com/office/drawing/2014/main" id="{B7EF9191-BCF9-4C3A-9C08-644F1472E2E1}"/>
              </a:ext>
            </a:extLst>
          </p:cNvPr>
          <p:cNvSpPr/>
          <p:nvPr/>
        </p:nvSpPr>
        <p:spPr>
          <a:xfrm flipH="1">
            <a:off x="5935130" y="3206580"/>
            <a:ext cx="5520285" cy="1624151"/>
          </a:xfrm>
          <a:prstGeom prst="line">
            <a:avLst/>
          </a:prstGeom>
          <a:ln w="38100">
            <a:solidFill>
              <a:srgbClr val="FF0000"/>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25" name="Line">
            <a:extLst>
              <a:ext uri="{FF2B5EF4-FFF2-40B4-BE49-F238E27FC236}">
                <a16:creationId xmlns:a16="http://schemas.microsoft.com/office/drawing/2014/main" id="{4CDDFB0B-561D-4C0A-8016-B4229E47BCA1}"/>
              </a:ext>
            </a:extLst>
          </p:cNvPr>
          <p:cNvSpPr/>
          <p:nvPr/>
        </p:nvSpPr>
        <p:spPr>
          <a:xfrm flipH="1">
            <a:off x="6392467"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26" name="Line">
            <a:extLst>
              <a:ext uri="{FF2B5EF4-FFF2-40B4-BE49-F238E27FC236}">
                <a16:creationId xmlns:a16="http://schemas.microsoft.com/office/drawing/2014/main" id="{83EB3D44-0AB0-4382-8745-394106527BBB}"/>
              </a:ext>
            </a:extLst>
          </p:cNvPr>
          <p:cNvSpPr/>
          <p:nvPr/>
        </p:nvSpPr>
        <p:spPr>
          <a:xfrm>
            <a:off x="6392467"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28" name="Circle">
            <a:extLst>
              <a:ext uri="{FF2B5EF4-FFF2-40B4-BE49-F238E27FC236}">
                <a16:creationId xmlns:a16="http://schemas.microsoft.com/office/drawing/2014/main" id="{E32A9D24-0213-43AB-8C3A-4019CEE15EF3}"/>
              </a:ext>
            </a:extLst>
          </p:cNvPr>
          <p:cNvSpPr/>
          <p:nvPr/>
        </p:nvSpPr>
        <p:spPr>
          <a:xfrm rot="17263658">
            <a:off x="9290374"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29" name="Circle">
            <a:extLst>
              <a:ext uri="{FF2B5EF4-FFF2-40B4-BE49-F238E27FC236}">
                <a16:creationId xmlns:a16="http://schemas.microsoft.com/office/drawing/2014/main" id="{8DC5C1E3-27CA-472E-A1D5-333E08272200}"/>
              </a:ext>
            </a:extLst>
          </p:cNvPr>
          <p:cNvSpPr/>
          <p:nvPr/>
        </p:nvSpPr>
        <p:spPr>
          <a:xfrm rot="17263658">
            <a:off x="9029451"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0" name="Circle">
            <a:extLst>
              <a:ext uri="{FF2B5EF4-FFF2-40B4-BE49-F238E27FC236}">
                <a16:creationId xmlns:a16="http://schemas.microsoft.com/office/drawing/2014/main" id="{9B714151-B380-4542-B9A8-8E6FC116E213}"/>
              </a:ext>
            </a:extLst>
          </p:cNvPr>
          <p:cNvSpPr/>
          <p:nvPr/>
        </p:nvSpPr>
        <p:spPr>
          <a:xfrm rot="17263658">
            <a:off x="9151585"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1" name="Circle">
            <a:extLst>
              <a:ext uri="{FF2B5EF4-FFF2-40B4-BE49-F238E27FC236}">
                <a16:creationId xmlns:a16="http://schemas.microsoft.com/office/drawing/2014/main" id="{806AE650-583C-456D-BC20-F57D717F4D9F}"/>
              </a:ext>
            </a:extLst>
          </p:cNvPr>
          <p:cNvSpPr/>
          <p:nvPr/>
        </p:nvSpPr>
        <p:spPr>
          <a:xfrm rot="17263658">
            <a:off x="8416004"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2" name="Circle">
            <a:extLst>
              <a:ext uri="{FF2B5EF4-FFF2-40B4-BE49-F238E27FC236}">
                <a16:creationId xmlns:a16="http://schemas.microsoft.com/office/drawing/2014/main" id="{0C147035-0B66-4C6F-B89F-5F43F39820B6}"/>
              </a:ext>
            </a:extLst>
          </p:cNvPr>
          <p:cNvSpPr/>
          <p:nvPr/>
        </p:nvSpPr>
        <p:spPr>
          <a:xfrm rot="17263658">
            <a:off x="8968384"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3" name="Circle">
            <a:extLst>
              <a:ext uri="{FF2B5EF4-FFF2-40B4-BE49-F238E27FC236}">
                <a16:creationId xmlns:a16="http://schemas.microsoft.com/office/drawing/2014/main" id="{139A6DE7-9949-4FC3-A102-8F5B26E59009}"/>
              </a:ext>
            </a:extLst>
          </p:cNvPr>
          <p:cNvSpPr/>
          <p:nvPr/>
        </p:nvSpPr>
        <p:spPr>
          <a:xfrm rot="17263658">
            <a:off x="8620427"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4" name="Circle">
            <a:extLst>
              <a:ext uri="{FF2B5EF4-FFF2-40B4-BE49-F238E27FC236}">
                <a16:creationId xmlns:a16="http://schemas.microsoft.com/office/drawing/2014/main" id="{A2D78518-7F56-4B28-82CA-73739A9371E6}"/>
              </a:ext>
            </a:extLst>
          </p:cNvPr>
          <p:cNvSpPr/>
          <p:nvPr/>
        </p:nvSpPr>
        <p:spPr>
          <a:xfrm rot="17263658">
            <a:off x="8487088"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5" name="Circle">
            <a:extLst>
              <a:ext uri="{FF2B5EF4-FFF2-40B4-BE49-F238E27FC236}">
                <a16:creationId xmlns:a16="http://schemas.microsoft.com/office/drawing/2014/main" id="{59500C8A-EB16-4509-B2DF-22F78364C746}"/>
              </a:ext>
            </a:extLst>
          </p:cNvPr>
          <p:cNvSpPr/>
          <p:nvPr/>
        </p:nvSpPr>
        <p:spPr>
          <a:xfrm rot="17263658">
            <a:off x="9251513"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36" name="image.pdf" descr="image.pdf">
            <a:extLst>
              <a:ext uri="{FF2B5EF4-FFF2-40B4-BE49-F238E27FC236}">
                <a16:creationId xmlns:a16="http://schemas.microsoft.com/office/drawing/2014/main" id="{E34B86E1-C651-47CE-A7D1-74DC59DE5879}"/>
              </a:ext>
            </a:extLst>
          </p:cNvPr>
          <p:cNvPicPr>
            <a:picLocks noChangeAspect="1"/>
          </p:cNvPicPr>
          <p:nvPr/>
        </p:nvPicPr>
        <p:blipFill>
          <a:blip r:embed="rId2"/>
          <a:stretch>
            <a:fillRect/>
          </a:stretch>
        </p:blipFill>
        <p:spPr>
          <a:xfrm>
            <a:off x="6125993" y="2365361"/>
            <a:ext cx="538501" cy="632877"/>
          </a:xfrm>
          <a:prstGeom prst="rect">
            <a:avLst/>
          </a:prstGeom>
          <a:ln w="12700">
            <a:miter lim="400000"/>
          </a:ln>
        </p:spPr>
      </p:pic>
      <p:pic>
        <p:nvPicPr>
          <p:cNvPr id="37" name="image.pdf" descr="image.pdf">
            <a:extLst>
              <a:ext uri="{FF2B5EF4-FFF2-40B4-BE49-F238E27FC236}">
                <a16:creationId xmlns:a16="http://schemas.microsoft.com/office/drawing/2014/main" id="{0D55239A-28C3-4886-A2B1-5D43F52F6618}"/>
              </a:ext>
            </a:extLst>
          </p:cNvPr>
          <p:cNvPicPr>
            <a:picLocks noChangeAspect="1"/>
          </p:cNvPicPr>
          <p:nvPr/>
        </p:nvPicPr>
        <p:blipFill>
          <a:blip r:embed="rId3"/>
          <a:stretch>
            <a:fillRect/>
          </a:stretch>
        </p:blipFill>
        <p:spPr>
          <a:xfrm>
            <a:off x="10789291" y="5962762"/>
            <a:ext cx="488537" cy="535726"/>
          </a:xfrm>
          <a:prstGeom prst="rect">
            <a:avLst/>
          </a:prstGeom>
          <a:ln w="12700">
            <a:miter lim="400000"/>
          </a:ln>
        </p:spPr>
      </p:pic>
      <p:sp>
        <p:nvSpPr>
          <p:cNvPr id="38" name="Line">
            <a:extLst>
              <a:ext uri="{FF2B5EF4-FFF2-40B4-BE49-F238E27FC236}">
                <a16:creationId xmlns:a16="http://schemas.microsoft.com/office/drawing/2014/main" id="{34EC1671-C115-4E9D-920A-4F56CC2B825B}"/>
              </a:ext>
            </a:extLst>
          </p:cNvPr>
          <p:cNvSpPr/>
          <p:nvPr/>
        </p:nvSpPr>
        <p:spPr>
          <a:xfrm flipH="1" flipV="1">
            <a:off x="9318133" y="2569124"/>
            <a:ext cx="7364" cy="123266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39" name="Line">
            <a:extLst>
              <a:ext uri="{FF2B5EF4-FFF2-40B4-BE49-F238E27FC236}">
                <a16:creationId xmlns:a16="http://schemas.microsoft.com/office/drawing/2014/main" id="{97921CC6-3B4F-4131-88ED-F4EA36A0FA87}"/>
              </a:ext>
            </a:extLst>
          </p:cNvPr>
          <p:cNvSpPr/>
          <p:nvPr/>
        </p:nvSpPr>
        <p:spPr>
          <a:xfrm flipH="1">
            <a:off x="8468534" y="4155738"/>
            <a:ext cx="0" cy="74748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42" name="Arrow: Right 41">
            <a:extLst>
              <a:ext uri="{FF2B5EF4-FFF2-40B4-BE49-F238E27FC236}">
                <a16:creationId xmlns:a16="http://schemas.microsoft.com/office/drawing/2014/main" id="{2116095D-04C9-492F-88C0-DC2053B96F22}"/>
              </a:ext>
            </a:extLst>
          </p:cNvPr>
          <p:cNvSpPr/>
          <p:nvPr/>
        </p:nvSpPr>
        <p:spPr>
          <a:xfrm>
            <a:off x="4886410" y="3912861"/>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D16219AA-0E10-414B-A17A-83C9692A67D3}"/>
              </a:ext>
            </a:extLst>
          </p:cNvPr>
          <p:cNvCxnSpPr>
            <a:cxnSpLocks/>
            <a:stCxn id="22" idx="2"/>
          </p:cNvCxnSpPr>
          <p:nvPr/>
        </p:nvCxnSpPr>
        <p:spPr>
          <a:xfrm flipH="1">
            <a:off x="3517943" y="3281465"/>
            <a:ext cx="1250008" cy="87427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F063FB7-4EC0-4426-B7A9-8D3F860DB1EB}"/>
              </a:ext>
            </a:extLst>
          </p:cNvPr>
          <p:cNvCxnSpPr>
            <a:cxnSpLocks/>
          </p:cNvCxnSpPr>
          <p:nvPr/>
        </p:nvCxnSpPr>
        <p:spPr>
          <a:xfrm flipH="1">
            <a:off x="2701176" y="3300754"/>
            <a:ext cx="2066775" cy="71790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255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658B-71B8-4079-B571-C12C53069397}"/>
              </a:ext>
            </a:extLst>
          </p:cNvPr>
          <p:cNvSpPr>
            <a:spLocks noGrp="1"/>
          </p:cNvSpPr>
          <p:nvPr>
            <p:ph type="title"/>
          </p:nvPr>
        </p:nvSpPr>
        <p:spPr/>
        <p:txBody>
          <a:bodyPr/>
          <a:lstStyle/>
          <a:p>
            <a:r>
              <a:rPr lang="en-US" dirty="0"/>
              <a:t>Problem 1: fitting vertical data</a:t>
            </a:r>
          </a:p>
        </p:txBody>
      </p:sp>
      <p:sp>
        <p:nvSpPr>
          <p:cNvPr id="3" name="Content Placeholder 2">
            <a:extLst>
              <a:ext uri="{FF2B5EF4-FFF2-40B4-BE49-F238E27FC236}">
                <a16:creationId xmlns:a16="http://schemas.microsoft.com/office/drawing/2014/main" id="{FEA3943B-5A1F-4BAC-B715-A4B6BC120760}"/>
              </a:ext>
            </a:extLst>
          </p:cNvPr>
          <p:cNvSpPr>
            <a:spLocks noGrp="1"/>
          </p:cNvSpPr>
          <p:nvPr>
            <p:ph idx="1"/>
          </p:nvPr>
        </p:nvSpPr>
        <p:spPr/>
        <p:txBody>
          <a:bodyPr/>
          <a:lstStyle/>
          <a:p>
            <a:r>
              <a:rPr lang="en-US" dirty="0"/>
              <a:t>One possible solution is making all errors weigh the same (and not squared). This will make the far points have the same impact on error as closer points. One such error </a:t>
            </a:r>
            <a:r>
              <a:rPr lang="en-US" b="1" dirty="0"/>
              <a:t>MAE</a:t>
            </a:r>
            <a:r>
              <a:rPr lang="en-US" dirty="0"/>
              <a:t> (mean absolute error, also known as </a:t>
            </a:r>
            <a:r>
              <a:rPr lang="en-US" b="1" dirty="0"/>
              <a:t>L1 loss</a:t>
            </a:r>
            <a:r>
              <a:rPr lang="en-US" dirty="0"/>
              <a:t>) instead of MSE. </a:t>
            </a:r>
          </a:p>
          <a:p>
            <a:endParaRPr lang="en-US" dirty="0"/>
          </a:p>
          <a:p>
            <a:endParaRPr lang="en-US" dirty="0"/>
          </a:p>
          <a:p>
            <a:pPr lvl="1"/>
            <a:r>
              <a:rPr lang="en-US" dirty="0"/>
              <a:t>The derivation of MAE is out of the class scope, but some details can be found </a:t>
            </a:r>
            <a:r>
              <a:rPr lang="en-US" dirty="0">
                <a:hlinkClick r:id="rId3"/>
              </a:rPr>
              <a:t>here</a:t>
            </a:r>
            <a:r>
              <a:rPr lang="en-US" dirty="0"/>
              <a:t>.</a:t>
            </a:r>
          </a:p>
          <a:p>
            <a:r>
              <a:rPr lang="en-US" dirty="0"/>
              <a:t>Another possible solution is computing the error distance of each point in a different way- one that takes into account the y data as well. One such algorithm is </a:t>
            </a:r>
            <a:r>
              <a:rPr lang="en-US" b="1" dirty="0"/>
              <a:t>total least squares.</a:t>
            </a:r>
          </a:p>
          <a:p>
            <a:endParaRPr lang="en-US" dirty="0"/>
          </a:p>
        </p:txBody>
      </p:sp>
      <p:pic>
        <p:nvPicPr>
          <p:cNvPr id="5126" name="Picture 6">
            <a:extLst>
              <a:ext uri="{FF2B5EF4-FFF2-40B4-BE49-F238E27FC236}">
                <a16:creationId xmlns:a16="http://schemas.microsoft.com/office/drawing/2014/main" id="{8A8491D4-82C6-4283-BEAC-084BD70C9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7922" y="2398853"/>
            <a:ext cx="4537035" cy="1126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46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Least squares</a:t>
            </a:r>
          </a:p>
          <a:p>
            <a:r>
              <a:rPr lang="en-US" b="1" dirty="0"/>
              <a:t>Total least squares</a:t>
            </a:r>
          </a:p>
          <a:p>
            <a:r>
              <a:rPr lang="en-US" dirty="0"/>
              <a:t>RANSAC</a:t>
            </a:r>
          </a:p>
        </p:txBody>
      </p:sp>
    </p:spTree>
    <p:extLst>
      <p:ext uri="{BB962C8B-B14F-4D97-AF65-F5344CB8AC3E}">
        <p14:creationId xmlns:p14="http://schemas.microsoft.com/office/powerpoint/2010/main" val="37974726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874D2-AF27-4235-8765-BD7748A4DF07}"/>
              </a:ext>
            </a:extLst>
          </p:cNvPr>
          <p:cNvSpPr>
            <a:spLocks noGrp="1"/>
          </p:cNvSpPr>
          <p:nvPr>
            <p:ph type="title"/>
          </p:nvPr>
        </p:nvSpPr>
        <p:spPr/>
        <p:txBody>
          <a:bodyPr/>
          <a:lstStyle/>
          <a:p>
            <a:r>
              <a:rPr lang="en-US" dirty="0"/>
              <a:t>Line fitting- total least squares</a:t>
            </a:r>
          </a:p>
        </p:txBody>
      </p:sp>
      <p:sp>
        <p:nvSpPr>
          <p:cNvPr id="3" name="Content Placeholder 2">
            <a:extLst>
              <a:ext uri="{FF2B5EF4-FFF2-40B4-BE49-F238E27FC236}">
                <a16:creationId xmlns:a16="http://schemas.microsoft.com/office/drawing/2014/main" id="{29D4DE3A-95A3-456F-8254-5128D6FAF31B}"/>
              </a:ext>
            </a:extLst>
          </p:cNvPr>
          <p:cNvSpPr>
            <a:spLocks noGrp="1"/>
          </p:cNvSpPr>
          <p:nvPr>
            <p:ph idx="1"/>
          </p:nvPr>
        </p:nvSpPr>
        <p:spPr/>
        <p:txBody>
          <a:bodyPr/>
          <a:lstStyle/>
          <a:p>
            <a:endParaRPr lang="en-US" dirty="0"/>
          </a:p>
        </p:txBody>
      </p:sp>
      <p:grpSp>
        <p:nvGrpSpPr>
          <p:cNvPr id="4" name="Group 3">
            <a:extLst>
              <a:ext uri="{FF2B5EF4-FFF2-40B4-BE49-F238E27FC236}">
                <a16:creationId xmlns:a16="http://schemas.microsoft.com/office/drawing/2014/main" id="{5B8B7E1E-7702-4C00-8244-1A6B4A8D814C}"/>
              </a:ext>
            </a:extLst>
          </p:cNvPr>
          <p:cNvGrpSpPr/>
          <p:nvPr/>
        </p:nvGrpSpPr>
        <p:grpSpPr>
          <a:xfrm>
            <a:off x="162026" y="1886674"/>
            <a:ext cx="11867947" cy="3978968"/>
            <a:chOff x="751165" y="3231968"/>
            <a:chExt cx="11883521" cy="4022635"/>
          </a:xfrm>
        </p:grpSpPr>
        <p:pic>
          <p:nvPicPr>
            <p:cNvPr id="5" name="image.png" descr="image.png">
              <a:extLst>
                <a:ext uri="{FF2B5EF4-FFF2-40B4-BE49-F238E27FC236}">
                  <a16:creationId xmlns:a16="http://schemas.microsoft.com/office/drawing/2014/main" id="{4B9B7C53-DB22-43AC-956E-DC9273F2274D}"/>
                </a:ext>
              </a:extLst>
            </p:cNvPr>
            <p:cNvPicPr>
              <a:picLocks noChangeAspect="1"/>
            </p:cNvPicPr>
            <p:nvPr/>
          </p:nvPicPr>
          <p:blipFill>
            <a:blip r:embed="rId2"/>
            <a:stretch>
              <a:fillRect/>
            </a:stretch>
          </p:blipFill>
          <p:spPr>
            <a:xfrm>
              <a:off x="6883451" y="3231968"/>
              <a:ext cx="5751235" cy="4022635"/>
            </a:xfrm>
            <a:prstGeom prst="rect">
              <a:avLst/>
            </a:prstGeom>
            <a:ln w="12700">
              <a:miter lim="400000"/>
            </a:ln>
          </p:spPr>
        </p:pic>
        <p:pic>
          <p:nvPicPr>
            <p:cNvPr id="6" name="image.png" descr="image.png">
              <a:extLst>
                <a:ext uri="{FF2B5EF4-FFF2-40B4-BE49-F238E27FC236}">
                  <a16:creationId xmlns:a16="http://schemas.microsoft.com/office/drawing/2014/main" id="{427D6B79-57E8-4922-9A15-D03F41640E13}"/>
                </a:ext>
              </a:extLst>
            </p:cNvPr>
            <p:cNvPicPr>
              <a:picLocks noChangeAspect="1"/>
            </p:cNvPicPr>
            <p:nvPr/>
          </p:nvPicPr>
          <p:blipFill>
            <a:blip r:embed="rId3"/>
            <a:stretch>
              <a:fillRect/>
            </a:stretch>
          </p:blipFill>
          <p:spPr>
            <a:xfrm>
              <a:off x="751165" y="3231968"/>
              <a:ext cx="5751235" cy="4022635"/>
            </a:xfrm>
            <a:prstGeom prst="rect">
              <a:avLst/>
            </a:prstGeom>
            <a:ln w="12700">
              <a:miter lim="400000"/>
            </a:ln>
          </p:spPr>
        </p:pic>
      </p:grpSp>
      <p:sp>
        <p:nvSpPr>
          <p:cNvPr id="7" name="Arrow: Right 6">
            <a:extLst>
              <a:ext uri="{FF2B5EF4-FFF2-40B4-BE49-F238E27FC236}">
                <a16:creationId xmlns:a16="http://schemas.microsoft.com/office/drawing/2014/main" id="{CE5B6E8D-8D91-40AD-BDFF-09B34DC3B706}"/>
              </a:ext>
            </a:extLst>
          </p:cNvPr>
          <p:cNvSpPr/>
          <p:nvPr/>
        </p:nvSpPr>
        <p:spPr>
          <a:xfrm>
            <a:off x="5208608" y="3229337"/>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532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3C5AE-0636-4F97-8EFC-C7B0DCFA7FA4}"/>
              </a:ext>
            </a:extLst>
          </p:cNvPr>
          <p:cNvSpPr>
            <a:spLocks noGrp="1"/>
          </p:cNvSpPr>
          <p:nvPr>
            <p:ph type="title"/>
          </p:nvPr>
        </p:nvSpPr>
        <p:spPr/>
        <p:txBody>
          <a:bodyPr/>
          <a:lstStyle/>
          <a:p>
            <a:r>
              <a:rPr lang="en-US" dirty="0"/>
              <a:t>Some motivation</a:t>
            </a:r>
          </a:p>
        </p:txBody>
      </p:sp>
      <p:pic>
        <p:nvPicPr>
          <p:cNvPr id="6" name="Picture 6" descr="Related image">
            <a:extLst>
              <a:ext uri="{FF2B5EF4-FFF2-40B4-BE49-F238E27FC236}">
                <a16:creationId xmlns:a16="http://schemas.microsoft.com/office/drawing/2014/main" id="{5E8FE9DC-FA60-4C29-9B5F-722CAB1F2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088" y="3833360"/>
            <a:ext cx="3821159" cy="23725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E78B711D-8A9A-4B89-A57A-C4F58AE9D5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7126" y="3729395"/>
            <a:ext cx="3740659" cy="2511527"/>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descr="Image">
            <a:extLst>
              <a:ext uri="{FF2B5EF4-FFF2-40B4-BE49-F238E27FC236}">
                <a16:creationId xmlns:a16="http://schemas.microsoft.com/office/drawing/2014/main" id="{65B270FC-7098-411E-B66F-0E22D31BFD3E}"/>
              </a:ext>
            </a:extLst>
          </p:cNvPr>
          <p:cNvPicPr>
            <a:picLocks noChangeAspect="1"/>
          </p:cNvPicPr>
          <p:nvPr/>
        </p:nvPicPr>
        <p:blipFill>
          <a:blip r:embed="rId4"/>
          <a:srcRect r="12541"/>
          <a:stretch>
            <a:fillRect/>
          </a:stretch>
        </p:blipFill>
        <p:spPr>
          <a:xfrm>
            <a:off x="1016253" y="782839"/>
            <a:ext cx="3730338" cy="2372544"/>
          </a:xfrm>
          <a:prstGeom prst="rect">
            <a:avLst/>
          </a:prstGeom>
          <a:ln w="12700">
            <a:miter lim="400000"/>
          </a:ln>
        </p:spPr>
      </p:pic>
      <p:pic>
        <p:nvPicPr>
          <p:cNvPr id="12" name="Image" descr="Image">
            <a:extLst>
              <a:ext uri="{FF2B5EF4-FFF2-40B4-BE49-F238E27FC236}">
                <a16:creationId xmlns:a16="http://schemas.microsoft.com/office/drawing/2014/main" id="{0B4213A5-974E-4CDE-8BD2-F50E6D48EDE1}"/>
              </a:ext>
            </a:extLst>
          </p:cNvPr>
          <p:cNvPicPr>
            <a:picLocks noChangeAspect="1"/>
          </p:cNvPicPr>
          <p:nvPr/>
        </p:nvPicPr>
        <p:blipFill>
          <a:blip r:embed="rId5"/>
          <a:stretch>
            <a:fillRect/>
          </a:stretch>
        </p:blipFill>
        <p:spPr>
          <a:xfrm>
            <a:off x="5529660" y="787432"/>
            <a:ext cx="2606235" cy="2367951"/>
          </a:xfrm>
          <a:prstGeom prst="rect">
            <a:avLst/>
          </a:prstGeom>
          <a:ln w="12700">
            <a:miter lim="400000"/>
          </a:ln>
        </p:spPr>
      </p:pic>
      <p:sp>
        <p:nvSpPr>
          <p:cNvPr id="13" name="tissue engineering…">
            <a:extLst>
              <a:ext uri="{FF2B5EF4-FFF2-40B4-BE49-F238E27FC236}">
                <a16:creationId xmlns:a16="http://schemas.microsoft.com/office/drawing/2014/main" id="{9306F4D6-2A02-44E3-809B-C871305B1EF9}"/>
              </a:ext>
            </a:extLst>
          </p:cNvPr>
          <p:cNvSpPr txBox="1"/>
          <p:nvPr/>
        </p:nvSpPr>
        <p:spPr>
          <a:xfrm>
            <a:off x="5628412" y="3180815"/>
            <a:ext cx="2375330"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Bio-medical engineering</a:t>
            </a:r>
            <a:endParaRPr dirty="0"/>
          </a:p>
          <a:p>
            <a:pPr algn="ctr">
              <a:defRPr sz="1800"/>
            </a:pPr>
            <a:r>
              <a:rPr dirty="0"/>
              <a:t>(blood vessel counting)</a:t>
            </a:r>
          </a:p>
        </p:txBody>
      </p:sp>
      <p:pic>
        <p:nvPicPr>
          <p:cNvPr id="14" name="Image" descr="Image">
            <a:extLst>
              <a:ext uri="{FF2B5EF4-FFF2-40B4-BE49-F238E27FC236}">
                <a16:creationId xmlns:a16="http://schemas.microsoft.com/office/drawing/2014/main" id="{96440D4B-8FF6-462F-8246-5D74B5856670}"/>
              </a:ext>
            </a:extLst>
          </p:cNvPr>
          <p:cNvPicPr>
            <a:picLocks noChangeAspect="1"/>
          </p:cNvPicPr>
          <p:nvPr/>
        </p:nvPicPr>
        <p:blipFill>
          <a:blip r:embed="rId6"/>
          <a:srcRect l="36728" t="2362" r="31745" b="62926"/>
          <a:stretch>
            <a:fillRect/>
          </a:stretch>
        </p:blipFill>
        <p:spPr>
          <a:xfrm>
            <a:off x="8820971" y="793008"/>
            <a:ext cx="2319599" cy="2362375"/>
          </a:xfrm>
          <a:prstGeom prst="rect">
            <a:avLst/>
          </a:prstGeom>
          <a:ln w="12700">
            <a:miter lim="400000"/>
          </a:ln>
        </p:spPr>
      </p:pic>
      <p:sp>
        <p:nvSpPr>
          <p:cNvPr id="15" name="behavioral genetics…">
            <a:extLst>
              <a:ext uri="{FF2B5EF4-FFF2-40B4-BE49-F238E27FC236}">
                <a16:creationId xmlns:a16="http://schemas.microsoft.com/office/drawing/2014/main" id="{85F1AF0C-3FE9-474A-A00B-114F29F79503}"/>
              </a:ext>
            </a:extLst>
          </p:cNvPr>
          <p:cNvSpPr txBox="1"/>
          <p:nvPr/>
        </p:nvSpPr>
        <p:spPr>
          <a:xfrm>
            <a:off x="8820971" y="3180815"/>
            <a:ext cx="2170915"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Biology</a:t>
            </a:r>
            <a:endParaRPr dirty="0"/>
          </a:p>
          <a:p>
            <a:pPr algn="ctr">
              <a:defRPr sz="1800"/>
            </a:pPr>
            <a:r>
              <a:rPr dirty="0"/>
              <a:t>(earthworm contours)</a:t>
            </a:r>
          </a:p>
        </p:txBody>
      </p:sp>
      <p:sp>
        <p:nvSpPr>
          <p:cNvPr id="16" name="Autonomous Vehicles…">
            <a:extLst>
              <a:ext uri="{FF2B5EF4-FFF2-40B4-BE49-F238E27FC236}">
                <a16:creationId xmlns:a16="http://schemas.microsoft.com/office/drawing/2014/main" id="{733ECCFC-DF54-48CE-B960-0F7982F177D5}"/>
              </a:ext>
            </a:extLst>
          </p:cNvPr>
          <p:cNvSpPr txBox="1"/>
          <p:nvPr/>
        </p:nvSpPr>
        <p:spPr>
          <a:xfrm>
            <a:off x="1883249" y="3167455"/>
            <a:ext cx="2134302"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dirty="0"/>
              <a:t>Autonomous Vehicles</a:t>
            </a:r>
          </a:p>
          <a:p>
            <a:pPr algn="ctr">
              <a:defRPr sz="1800"/>
            </a:pPr>
            <a:r>
              <a:rPr dirty="0"/>
              <a:t>(lane line detection)</a:t>
            </a:r>
          </a:p>
        </p:txBody>
      </p:sp>
      <p:sp>
        <p:nvSpPr>
          <p:cNvPr id="18" name="Autonomous Vehicles…">
            <a:extLst>
              <a:ext uri="{FF2B5EF4-FFF2-40B4-BE49-F238E27FC236}">
                <a16:creationId xmlns:a16="http://schemas.microsoft.com/office/drawing/2014/main" id="{8C2A7F6D-FC70-45B7-A94A-EC2C8404158D}"/>
              </a:ext>
            </a:extLst>
          </p:cNvPr>
          <p:cNvSpPr txBox="1"/>
          <p:nvPr/>
        </p:nvSpPr>
        <p:spPr>
          <a:xfrm>
            <a:off x="6568352" y="6158344"/>
            <a:ext cx="3978205"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Psychology/ Human computer interaction</a:t>
            </a:r>
            <a:endParaRPr dirty="0"/>
          </a:p>
          <a:p>
            <a:pPr algn="ctr">
              <a:defRPr sz="1800"/>
            </a:pPr>
            <a:r>
              <a:rPr dirty="0"/>
              <a:t>(</a:t>
            </a:r>
            <a:r>
              <a:rPr lang="en-US" dirty="0"/>
              <a:t>eye tracking</a:t>
            </a:r>
            <a:r>
              <a:rPr dirty="0"/>
              <a:t>)</a:t>
            </a:r>
          </a:p>
        </p:txBody>
      </p:sp>
      <p:sp>
        <p:nvSpPr>
          <p:cNvPr id="23" name="Autonomous Vehicles…">
            <a:extLst>
              <a:ext uri="{FF2B5EF4-FFF2-40B4-BE49-F238E27FC236}">
                <a16:creationId xmlns:a16="http://schemas.microsoft.com/office/drawing/2014/main" id="{5D717E34-5252-44AB-989B-E20AB0DD86A5}"/>
              </a:ext>
            </a:extLst>
          </p:cNvPr>
          <p:cNvSpPr txBox="1"/>
          <p:nvPr/>
        </p:nvSpPr>
        <p:spPr>
          <a:xfrm>
            <a:off x="1824387" y="6200044"/>
            <a:ext cx="2193164"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Robotics</a:t>
            </a:r>
            <a:endParaRPr dirty="0"/>
          </a:p>
          <a:p>
            <a:pPr algn="ctr">
              <a:defRPr sz="1800"/>
            </a:pPr>
            <a:r>
              <a:rPr dirty="0"/>
              <a:t>(</a:t>
            </a:r>
            <a:r>
              <a:rPr lang="en-US" dirty="0"/>
              <a:t>scene understanding</a:t>
            </a:r>
            <a:r>
              <a:rPr dirty="0"/>
              <a:t>)</a:t>
            </a:r>
          </a:p>
        </p:txBody>
      </p:sp>
    </p:spTree>
    <p:extLst>
      <p:ext uri="{BB962C8B-B14F-4D97-AF65-F5344CB8AC3E}">
        <p14:creationId xmlns:p14="http://schemas.microsoft.com/office/powerpoint/2010/main" val="615295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 fitting-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
        <p:nvSpPr>
          <p:cNvPr id="8" name="Rectangle 7">
            <a:extLst>
              <a:ext uri="{FF2B5EF4-FFF2-40B4-BE49-F238E27FC236}">
                <a16:creationId xmlns:a16="http://schemas.microsoft.com/office/drawing/2014/main" id="{4A9C9E37-AA7B-43A8-975E-680EFB6D9437}"/>
              </a:ext>
            </a:extLst>
          </p:cNvPr>
          <p:cNvSpPr/>
          <p:nvPr/>
        </p:nvSpPr>
        <p:spPr>
          <a:xfrm>
            <a:off x="0" y="2778370"/>
            <a:ext cx="12139995" cy="4079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1828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 fitting-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
        <p:nvSpPr>
          <p:cNvPr id="8" name="Rectangle 7">
            <a:extLst>
              <a:ext uri="{FF2B5EF4-FFF2-40B4-BE49-F238E27FC236}">
                <a16:creationId xmlns:a16="http://schemas.microsoft.com/office/drawing/2014/main" id="{4A9C9E37-AA7B-43A8-975E-680EFB6D9437}"/>
              </a:ext>
            </a:extLst>
          </p:cNvPr>
          <p:cNvSpPr/>
          <p:nvPr/>
        </p:nvSpPr>
        <p:spPr>
          <a:xfrm>
            <a:off x="0" y="3739662"/>
            <a:ext cx="12191999" cy="3118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078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 fitting- TLS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a:xfrm>
                <a:off x="203200" y="762000"/>
                <a:ext cx="11785600" cy="5544207"/>
              </a:xfrm>
            </p:spPr>
            <p:txBody>
              <a:bodyPr>
                <a:normAutofit/>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a:t>
                </a:r>
              </a:p>
              <a:p>
                <a:r>
                  <a:rPr lang="en-US" dirty="0"/>
                  <a:t>The error to be minimized:</a:t>
                </a:r>
              </a:p>
              <a:p>
                <a:endParaRPr lang="en-US" dirty="0"/>
              </a:p>
              <a:p>
                <a:endParaRPr lang="en-US" dirty="0"/>
              </a:p>
              <a:p>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xfrm>
                <a:off x="203200" y="762000"/>
                <a:ext cx="11785600" cy="5544207"/>
              </a:xfrm>
              <a:blipFill>
                <a:blip r:embed="rId3"/>
                <a:stretch>
                  <a:fillRect l="-931" t="-990"/>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137451" y="4669661"/>
            <a:ext cx="2915585" cy="2019782"/>
          </a:xfrm>
          <a:prstGeom prst="rect">
            <a:avLst/>
          </a:prstGeom>
          <a:ln w="12700">
            <a:miter lim="400000"/>
          </a:ln>
        </p:spPr>
      </p:pic>
      <p:sp>
        <p:nvSpPr>
          <p:cNvPr id="8" name="Rectangle 7">
            <a:extLst>
              <a:ext uri="{FF2B5EF4-FFF2-40B4-BE49-F238E27FC236}">
                <a16:creationId xmlns:a16="http://schemas.microsoft.com/office/drawing/2014/main" id="{FAEDEE31-1DED-4749-85DA-CDC1E43D2419}"/>
              </a:ext>
            </a:extLst>
          </p:cNvPr>
          <p:cNvSpPr/>
          <p:nvPr/>
        </p:nvSpPr>
        <p:spPr>
          <a:xfrm>
            <a:off x="683172" y="4846110"/>
            <a:ext cx="923871"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817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98236-1E45-47BF-9512-580D81243403}"/>
              </a:ext>
            </a:extLst>
          </p:cNvPr>
          <p:cNvSpPr>
            <a:spLocks noGrp="1"/>
          </p:cNvSpPr>
          <p:nvPr>
            <p:ph type="title"/>
          </p:nvPr>
        </p:nvSpPr>
        <p:spPr/>
        <p:txBody>
          <a:bodyPr/>
          <a:lstStyle/>
          <a:p>
            <a:r>
              <a:rPr lang="en-US" dirty="0"/>
              <a:t>Line fitting- TLS</a:t>
            </a:r>
          </a:p>
        </p:txBody>
      </p:sp>
      <p:sp>
        <p:nvSpPr>
          <p:cNvPr id="3" name="Content Placeholder 2">
            <a:extLst>
              <a:ext uri="{FF2B5EF4-FFF2-40B4-BE49-F238E27FC236}">
                <a16:creationId xmlns:a16="http://schemas.microsoft.com/office/drawing/2014/main" id="{1CC22A63-2B92-4324-A836-4A5E25E2E28A}"/>
              </a:ext>
            </a:extLst>
          </p:cNvPr>
          <p:cNvSpPr>
            <a:spLocks noGrp="1"/>
          </p:cNvSpPr>
          <p:nvPr>
            <p:ph idx="1"/>
          </p:nvPr>
        </p:nvSpPr>
        <p:spPr/>
        <p:txBody>
          <a:bodyPr/>
          <a:lstStyle/>
          <a:p>
            <a:r>
              <a:rPr lang="en-US" dirty="0"/>
              <a:t>The error to be minimized:</a:t>
            </a:r>
          </a:p>
          <a:p>
            <a:endParaRPr lang="en-US" dirty="0"/>
          </a:p>
          <a:p>
            <a:endParaRPr lang="en-US" dirty="0"/>
          </a:p>
          <a:p>
            <a:endParaRPr lang="en-US" dirty="0"/>
          </a:p>
          <a:p>
            <a:r>
              <a:rPr lang="en-US" b="1" dirty="0"/>
              <a:t>Notice that this is no longer the L2 error.</a:t>
            </a:r>
          </a:p>
          <a:p>
            <a:pPr lvl="1"/>
            <a:r>
              <a:rPr lang="en-US" dirty="0"/>
              <a:t> we do not calculate the mean of the distance from each point to the predicted regression model.</a:t>
            </a:r>
            <a:endParaRPr lang="en-US" b="1" dirty="0"/>
          </a:p>
          <a:p>
            <a:endParaRPr lang="en-US" dirty="0"/>
          </a:p>
        </p:txBody>
      </p:sp>
      <p:pic>
        <p:nvPicPr>
          <p:cNvPr id="5" name="Picture 8">
            <a:extLst>
              <a:ext uri="{FF2B5EF4-FFF2-40B4-BE49-F238E27FC236}">
                <a16:creationId xmlns:a16="http://schemas.microsoft.com/office/drawing/2014/main" id="{27414890-7E28-4716-9054-CC9B0E4FB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737" y="1354545"/>
            <a:ext cx="84391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067413F-1F99-4160-B1B4-1EB5B148D979}"/>
              </a:ext>
            </a:extLst>
          </p:cNvPr>
          <p:cNvSpPr/>
          <p:nvPr/>
        </p:nvSpPr>
        <p:spPr>
          <a:xfrm>
            <a:off x="830317" y="1892703"/>
            <a:ext cx="923871"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png" descr="image.png">
            <a:extLst>
              <a:ext uri="{FF2B5EF4-FFF2-40B4-BE49-F238E27FC236}">
                <a16:creationId xmlns:a16="http://schemas.microsoft.com/office/drawing/2014/main" id="{22F18949-8AF1-42E9-9548-6117AA5B6785}"/>
              </a:ext>
            </a:extLst>
          </p:cNvPr>
          <p:cNvPicPr>
            <a:picLocks noChangeAspect="1"/>
          </p:cNvPicPr>
          <p:nvPr/>
        </p:nvPicPr>
        <p:blipFill>
          <a:blip r:embed="rId3"/>
          <a:stretch>
            <a:fillRect/>
          </a:stretch>
        </p:blipFill>
        <p:spPr>
          <a:xfrm>
            <a:off x="9137451" y="4669661"/>
            <a:ext cx="2915585" cy="2019782"/>
          </a:xfrm>
          <a:prstGeom prst="rect">
            <a:avLst/>
          </a:prstGeom>
          <a:ln w="12700">
            <a:miter lim="400000"/>
          </a:ln>
        </p:spPr>
      </p:pic>
    </p:spTree>
    <p:extLst>
      <p:ext uri="{BB962C8B-B14F-4D97-AF65-F5344CB8AC3E}">
        <p14:creationId xmlns:p14="http://schemas.microsoft.com/office/powerpoint/2010/main" val="20699980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1684336"/>
            <a:ext cx="12191999" cy="5173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C9F7A37-C0B8-41E1-82D5-2B10DB1F21A6}"/>
              </a:ext>
            </a:extLst>
          </p:cNvPr>
          <p:cNvSpPr/>
          <p:nvPr/>
        </p:nvSpPr>
        <p:spPr>
          <a:xfrm>
            <a:off x="227014" y="1154568"/>
            <a:ext cx="612774"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4370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2606674"/>
            <a:ext cx="12191999" cy="42513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5ADC0A-913A-4F06-B3A6-4BBD9501EB4B}"/>
              </a:ext>
            </a:extLst>
          </p:cNvPr>
          <p:cNvSpPr/>
          <p:nvPr/>
        </p:nvSpPr>
        <p:spPr>
          <a:xfrm>
            <a:off x="227014" y="1154568"/>
            <a:ext cx="612774"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7447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3605048"/>
            <a:ext cx="12191999" cy="32529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E45E597-2D1E-4A76-9362-D2D90C068C2E}"/>
              </a:ext>
            </a:extLst>
          </p:cNvPr>
          <p:cNvSpPr/>
          <p:nvPr/>
        </p:nvSpPr>
        <p:spPr>
          <a:xfrm>
            <a:off x="9590826" y="3224049"/>
            <a:ext cx="2459422" cy="32529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7B71EC1-48D8-4413-ACC3-B212D7AEFB5A}"/>
              </a:ext>
            </a:extLst>
          </p:cNvPr>
          <p:cNvSpPr/>
          <p:nvPr/>
        </p:nvSpPr>
        <p:spPr>
          <a:xfrm>
            <a:off x="227014" y="1154568"/>
            <a:ext cx="612774"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312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B036BC8-8CF1-41D4-A0F0-FAFACFB86771}"/>
              </a:ext>
            </a:extLst>
          </p:cNvPr>
          <p:cNvSpPr/>
          <p:nvPr/>
        </p:nvSpPr>
        <p:spPr>
          <a:xfrm>
            <a:off x="3915508" y="3432826"/>
            <a:ext cx="8276492"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4FB7269-5CA8-4004-B1AD-025FEE4F35B4}"/>
              </a:ext>
            </a:extLst>
          </p:cNvPr>
          <p:cNvSpPr/>
          <p:nvPr/>
        </p:nvSpPr>
        <p:spPr>
          <a:xfrm>
            <a:off x="227014" y="1154568"/>
            <a:ext cx="612774"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144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B036BC8-8CF1-41D4-A0F0-FAFACFB86771}"/>
              </a:ext>
            </a:extLst>
          </p:cNvPr>
          <p:cNvSpPr/>
          <p:nvPr/>
        </p:nvSpPr>
        <p:spPr>
          <a:xfrm>
            <a:off x="7748954" y="3432826"/>
            <a:ext cx="4443046"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818C49E-5CEC-4A28-808C-5663706D029C}"/>
              </a:ext>
            </a:extLst>
          </p:cNvPr>
          <p:cNvSpPr/>
          <p:nvPr/>
        </p:nvSpPr>
        <p:spPr>
          <a:xfrm>
            <a:off x="227014" y="1154568"/>
            <a:ext cx="612774"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6835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75D1F1D-E574-4F8F-B264-319DD82C0BB5}"/>
              </a:ext>
            </a:extLst>
          </p:cNvPr>
          <p:cNvSpPr/>
          <p:nvPr/>
        </p:nvSpPr>
        <p:spPr>
          <a:xfrm>
            <a:off x="227014" y="1154568"/>
            <a:ext cx="612774"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529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534F0-A13A-4E1C-9809-57BC96564575}"/>
              </a:ext>
            </a:extLst>
          </p:cNvPr>
          <p:cNvSpPr>
            <a:spLocks noGrp="1"/>
          </p:cNvSpPr>
          <p:nvPr>
            <p:ph type="title"/>
          </p:nvPr>
        </p:nvSpPr>
        <p:spPr/>
        <p:txBody>
          <a:bodyPr/>
          <a:lstStyle/>
          <a:p>
            <a:r>
              <a:rPr lang="en-US" dirty="0"/>
              <a:t>What is curve fitting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A900A9A-B55F-4DD8-BF20-C45C181BDCFC}"/>
                  </a:ext>
                </a:extLst>
              </p:cNvPr>
              <p:cNvSpPr>
                <a:spLocks noGrp="1"/>
              </p:cNvSpPr>
              <p:nvPr>
                <p:ph idx="1"/>
              </p:nvPr>
            </p:nvSpPr>
            <p:spPr/>
            <p:txBody>
              <a:bodyPr/>
              <a:lstStyle/>
              <a:p>
                <a:r>
                  <a:rPr lang="en-US" b="1" dirty="0"/>
                  <a:t>Curve fitting</a:t>
                </a:r>
                <a:r>
                  <a:rPr lang="en-US" dirty="0"/>
                  <a:t> is the process of constructing a curve, or mathematical function, that has the </a:t>
                </a:r>
                <a:r>
                  <a:rPr lang="en-US" dirty="0">
                    <a:highlight>
                      <a:srgbClr val="FFFF00"/>
                    </a:highlight>
                  </a:rPr>
                  <a:t>best fit </a:t>
                </a:r>
                <a:r>
                  <a:rPr lang="en-US" dirty="0"/>
                  <a:t>to a series of data points. [Wikipedia]</a:t>
                </a:r>
              </a:p>
              <a:p>
                <a:r>
                  <a:rPr lang="en-US" dirty="0"/>
                  <a:t>Input:</a:t>
                </a:r>
                <a:r>
                  <a:rPr lang="en-US" b="1" dirty="0"/>
                  <a:t> </a:t>
                </a:r>
                <a:r>
                  <a:rPr lang="en-US" dirty="0"/>
                  <a:t>dataset (e.g.: </a:t>
                </a:r>
                <a14:m>
                  <m:oMath xmlns:m="http://schemas.openxmlformats.org/officeDocument/2006/math">
                    <m:sSub>
                      <m:sSubPr>
                        <m:ctrlPr>
                          <a:rPr lang="en-US" b="0" i="1" smtClean="0">
                            <a:latin typeface="Cambria Math" panose="02040503050406030204" pitchFamily="18" charset="0"/>
                          </a:rPr>
                        </m:ctrlPr>
                      </m:sSubPr>
                      <m:e>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sub>
                    </m:sSub>
                    <m:r>
                      <a:rPr lang="en-US" b="1" i="0" smtClean="0">
                        <a:latin typeface="Cambria Math" panose="02040503050406030204" pitchFamily="18" charset="0"/>
                      </a:rPr>
                      <m:t> </m:t>
                    </m:r>
                  </m:oMath>
                </a14:m>
                <a:r>
                  <a:rPr lang="en-US" dirty="0"/>
                  <a:t>in 2D).</a:t>
                </a:r>
              </a:p>
              <a:p>
                <a:r>
                  <a:rPr lang="en-US" dirty="0"/>
                  <a:t>Output:</a:t>
                </a:r>
                <a:r>
                  <a:rPr lang="en-US" b="1" dirty="0"/>
                  <a:t> </a:t>
                </a:r>
                <a:r>
                  <a:rPr lang="en-US" dirty="0"/>
                  <a:t>best representing function (e.g.: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a:t>
                </a:r>
              </a:p>
              <a:p>
                <a:endParaRPr lang="en-US" dirty="0"/>
              </a:p>
              <a:p>
                <a:r>
                  <a:rPr lang="en-US" dirty="0"/>
                  <a:t>This problem is also called </a:t>
                </a:r>
                <a:r>
                  <a:rPr lang="en-US" b="1" dirty="0"/>
                  <a:t>Regression.</a:t>
                </a:r>
              </a:p>
            </p:txBody>
          </p:sp>
        </mc:Choice>
        <mc:Fallback>
          <p:sp>
            <p:nvSpPr>
              <p:cNvPr id="3" name="Content Placeholder 2">
                <a:extLst>
                  <a:ext uri="{FF2B5EF4-FFF2-40B4-BE49-F238E27FC236}">
                    <a16:creationId xmlns:a16="http://schemas.microsoft.com/office/drawing/2014/main" id="{7A900A9A-B55F-4DD8-BF20-C45C181BDCFC}"/>
                  </a:ext>
                </a:extLst>
              </p:cNvPr>
              <p:cNvSpPr>
                <a:spLocks noGrp="1" noRot="1" noChangeAspect="1" noMove="1" noResize="1" noEditPoints="1" noAdjustHandles="1" noChangeArrowheads="1" noChangeShapeType="1" noTextEdit="1"/>
              </p:cNvSpPr>
              <p:nvPr>
                <p:ph idx="1"/>
              </p:nvPr>
            </p:nvSpPr>
            <p:spPr>
              <a:blipFill>
                <a:blip r:embed="rId2"/>
                <a:stretch>
                  <a:fillRect l="-931" t="-959" r="-982"/>
                </a:stretch>
              </a:blipFill>
            </p:spPr>
            <p:txBody>
              <a:bodyPr/>
              <a:lstStyle/>
              <a:p>
                <a:r>
                  <a:rPr lang="en-US">
                    <a:noFill/>
                  </a:rPr>
                  <a:t> </a:t>
                </a:r>
              </a:p>
            </p:txBody>
          </p:sp>
        </mc:Fallback>
      </mc:AlternateContent>
    </p:spTree>
    <p:extLst>
      <p:ext uri="{BB962C8B-B14F-4D97-AF65-F5344CB8AC3E}">
        <p14:creationId xmlns:p14="http://schemas.microsoft.com/office/powerpoint/2010/main" val="949470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5630863"/>
            <a:ext cx="12191999" cy="1227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D91748C-8C9A-4EFA-A234-087936A613AA}"/>
              </a:ext>
            </a:extLst>
          </p:cNvPr>
          <p:cNvSpPr/>
          <p:nvPr/>
        </p:nvSpPr>
        <p:spPr>
          <a:xfrm>
            <a:off x="227014" y="1154568"/>
            <a:ext cx="612774"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452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3399692" y="5630863"/>
            <a:ext cx="8792307" cy="1227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E357E4E-BEF3-46C7-BCDD-FC93FAF13665}"/>
              </a:ext>
            </a:extLst>
          </p:cNvPr>
          <p:cNvSpPr/>
          <p:nvPr/>
        </p:nvSpPr>
        <p:spPr>
          <a:xfrm>
            <a:off x="227014" y="1154568"/>
            <a:ext cx="612774"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7651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16" name="AutoShape 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2898775" y="2598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051175" y="2751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203575" y="2903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355975" y="3055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10"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508375" y="3208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1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660775" y="3360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AutoShape 1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813175" y="3513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AutoShape 1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965575" y="3665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4" name="AutoShape 1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117975" y="381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5" name="AutoShape 20"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270375" y="397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6" name="AutoShape 2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422775" y="412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7" name="AutoShape 2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575175" y="427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8" name="AutoShape 2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727575" y="442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9" name="AutoShape 2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879975" y="457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Rectangle 38">
            <a:extLst>
              <a:ext uri="{FF2B5EF4-FFF2-40B4-BE49-F238E27FC236}">
                <a16:creationId xmlns:a16="http://schemas.microsoft.com/office/drawing/2014/main" id="{E641C4EF-B7E1-456E-B4BA-F2C2371F18EB}"/>
              </a:ext>
            </a:extLst>
          </p:cNvPr>
          <p:cNvSpPr/>
          <p:nvPr/>
        </p:nvSpPr>
        <p:spPr>
          <a:xfrm>
            <a:off x="227014" y="1154568"/>
            <a:ext cx="612774"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86666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46864-E961-4342-92DB-4BCE710C4368}"/>
              </a:ext>
            </a:extLst>
          </p:cNvPr>
          <p:cNvSpPr>
            <a:spLocks noGrp="1"/>
          </p:cNvSpPr>
          <p:nvPr>
            <p:ph type="title"/>
          </p:nvPr>
        </p:nvSpPr>
        <p:spPr/>
        <p:txBody>
          <a:bodyPr/>
          <a:lstStyle/>
          <a:p>
            <a:r>
              <a:rPr lang="en-US" dirty="0"/>
              <a:t>Line fitting- TLS -the minimization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4E5D91-E707-4634-B507-529A02CF6FD8}"/>
                  </a:ext>
                </a:extLst>
              </p:cNvPr>
              <p:cNvSpPr>
                <a:spLocks noGrp="1"/>
              </p:cNvSpPr>
              <p:nvPr>
                <p:ph idx="1"/>
              </p:nvPr>
            </p:nvSpPr>
            <p:spPr/>
            <p:txBody>
              <a:bodyPr/>
              <a:lstStyle/>
              <a:p>
                <a:r>
                  <a:rPr lang="en-US" dirty="0"/>
                  <a:t>The minimization problem is:</a:t>
                </a:r>
              </a:p>
              <a:p>
                <a:endParaRPr lang="en-US" dirty="0"/>
              </a:p>
              <a:p>
                <a:pPr marL="457200" lvl="1" indent="0">
                  <a:buNone/>
                </a:pPr>
                <a:endParaRPr lang="en-US" dirty="0"/>
              </a:p>
              <a:p>
                <a:pPr marL="457200" lvl="1" indent="0">
                  <a:buNone/>
                </a:pPr>
                <a:endParaRPr lang="en-US" dirty="0"/>
              </a:p>
              <a:p>
                <a:r>
                  <a:rPr lang="en-US" dirty="0"/>
                  <a:t>Recall </a:t>
                </a:r>
                <a:r>
                  <a:rPr lang="en-US" dirty="0" err="1"/>
                  <a:t>eigendecomposition</a:t>
                </a:r>
                <a:r>
                  <a:rPr lang="en-US" dirty="0"/>
                  <a:t>: </a:t>
                </a:r>
              </a:p>
              <a:p>
                <a:pPr lvl="1"/>
                <a:r>
                  <a:rPr lang="en-US" dirty="0"/>
                  <a:t>Also recall that each eigenvector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oMath>
                </a14:m>
                <a:r>
                  <a:rPr lang="en-US" dirty="0"/>
                  <a:t>is normalized (</a:t>
                </a:r>
                <a14:m>
                  <m:oMath xmlns:m="http://schemas.openxmlformats.org/officeDocument/2006/math">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𝑣</m:t>
                            </m:r>
                          </m:e>
                        </m:d>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𝑇</m:t>
                        </m:r>
                      </m:sup>
                    </m:sSup>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a:t>
                </a:r>
              </a:p>
              <a:p>
                <a:r>
                  <a:rPr lang="en-US" dirty="0"/>
                  <a:t>The solution to the minimization problem above is the eigenvector corresponding to smallest eigenvalue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oMath>
                </a14:m>
                <a:r>
                  <a:rPr lang="en-US" dirty="0"/>
                  <a:t>.</a:t>
                </a:r>
              </a:p>
              <a:p>
                <a:endParaRPr lang="en-US" dirty="0"/>
              </a:p>
              <a:p>
                <a:r>
                  <a:rPr lang="en-US" b="1" dirty="0"/>
                  <a:t>Watch out: </a:t>
                </a:r>
                <a:r>
                  <a:rPr lang="en-US" dirty="0"/>
                  <a:t>trying to minimize the problem above without the constraint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r>
                          <a:rPr lang="en-US" b="0" i="1" smtClean="0">
                            <a:latin typeface="Cambria Math" panose="02040503050406030204" pitchFamily="18" charset="0"/>
                          </a:rPr>
                          <m:t>𝑇</m:t>
                        </m:r>
                      </m:sup>
                    </m:sSup>
                    <m:r>
                      <a:rPr lang="en-US" b="0" i="1" smtClean="0">
                        <a:latin typeface="Cambria Math" panose="02040503050406030204" pitchFamily="18" charset="0"/>
                      </a:rPr>
                      <m:t>𝛽</m:t>
                    </m:r>
                    <m:r>
                      <a:rPr lang="en-US" i="1">
                        <a:latin typeface="Cambria Math" panose="02040503050406030204" pitchFamily="18" charset="0"/>
                      </a:rPr>
                      <m:t>=</m:t>
                    </m:r>
                    <m:r>
                      <a:rPr lang="en-US" i="1">
                        <a:latin typeface="Cambria Math" panose="02040503050406030204" pitchFamily="18" charset="0"/>
                      </a:rPr>
                      <m:t>1</m:t>
                    </m:r>
                  </m:oMath>
                </a14:m>
                <a:r>
                  <a:rPr lang="en-US" dirty="0"/>
                  <a:t> will result with the trivial solution of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0</m:t>
                    </m:r>
                    <m:r>
                      <a:rPr lang="en-US" b="0" i="0"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F44E5D91-E707-4634-B507-529A02CF6FD8}"/>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8194" name="Picture 2">
            <a:extLst>
              <a:ext uri="{FF2B5EF4-FFF2-40B4-BE49-F238E27FC236}">
                <a16:creationId xmlns:a16="http://schemas.microsoft.com/office/drawing/2014/main" id="{DDC37157-3197-4764-9EC0-6D73D58FD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748" y="1248619"/>
            <a:ext cx="4183767" cy="102879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BA35F0CC-3AE7-4C89-A1E8-46AEEC563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0269" y="2758913"/>
            <a:ext cx="4429125" cy="4286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89656513-9083-47D3-8D44-E43743BD2C33}"/>
              </a:ext>
            </a:extLst>
          </p:cNvPr>
          <p:cNvSpPr/>
          <p:nvPr/>
        </p:nvSpPr>
        <p:spPr>
          <a:xfrm>
            <a:off x="486136" y="3796497"/>
            <a:ext cx="9873205"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0329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C7508-7B7B-4B21-95FE-71340B079DBD}"/>
              </a:ext>
            </a:extLst>
          </p:cNvPr>
          <p:cNvSpPr>
            <a:spLocks noGrp="1"/>
          </p:cNvSpPr>
          <p:nvPr>
            <p:ph type="title"/>
          </p:nvPr>
        </p:nvSpPr>
        <p:spPr/>
        <p:txBody>
          <a:bodyPr/>
          <a:lstStyle/>
          <a:p>
            <a:r>
              <a:rPr lang="en-US" dirty="0"/>
              <a:t>The planarity assumption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532BA5D-374A-473C-B2A4-DCF1AEC0A9B6}"/>
                  </a:ext>
                </a:extLst>
              </p:cNvPr>
              <p:cNvSpPr>
                <a:spLocks noGrp="1"/>
              </p:cNvSpPr>
              <p:nvPr>
                <p:ph idx="1"/>
              </p:nvPr>
            </p:nvSpPr>
            <p:spPr/>
            <p:txBody>
              <a:bodyPr>
                <a:normAutofit lnSpcReduction="10000"/>
              </a:bodyPr>
              <a:lstStyle/>
              <a:p>
                <a:r>
                  <a:rPr lang="en-US" dirty="0"/>
                  <a:t>This method works for fitting all kind of planar data in ND space, because all has a plane representation and a distance function as we’ve seen above.</a:t>
                </a:r>
              </a:p>
              <a:p>
                <a:pPr lvl="1"/>
                <a:r>
                  <a:rPr lang="en-US" dirty="0"/>
                  <a:t>For example in 3D:</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𝑐𝑧</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0</m:t>
                      </m:r>
                    </m:oMath>
                    <m:oMath xmlns:m="http://schemas.openxmlformats.org/officeDocument/2006/math">
                      <m:r>
                        <m:rPr>
                          <m:sty m:val="p"/>
                        </m:rPr>
                        <a:rPr lang="en-US" b="0" i="0" smtClean="0">
                          <a:latin typeface="Cambria Math" panose="02040503050406030204" pitchFamily="18" charset="0"/>
                        </a:rPr>
                        <m:t>dist</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𝑐𝑧</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num>
                        <m:den>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e>
                          </m:rad>
                        </m:den>
                      </m:f>
                    </m:oMath>
                  </m:oMathPara>
                </a14:m>
                <a:endParaRPr lang="en-US" dirty="0"/>
              </a:p>
              <a:p>
                <a:endParaRPr lang="en-US" dirty="0"/>
              </a:p>
              <a:p>
                <a:endParaRPr lang="en-US" dirty="0"/>
              </a:p>
              <a:p>
                <a:endParaRPr lang="en-US" dirty="0"/>
              </a:p>
              <a:p>
                <a:endParaRPr lang="en-US" dirty="0"/>
              </a:p>
              <a:p>
                <a:r>
                  <a:rPr lang="en-US" dirty="0"/>
                  <a:t>TLS for non-planar data also exist, but this can’t be solved as before (the planarity assumption was used). This topic is out of scope- proof and examples </a:t>
                </a:r>
                <a:r>
                  <a:rPr lang="en-US" dirty="0">
                    <a:hlinkClick r:id="rId2"/>
                  </a:rPr>
                  <a:t>here</a:t>
                </a:r>
                <a:r>
                  <a:rPr lang="en-US" dirty="0"/>
                  <a:t>.</a:t>
                </a:r>
              </a:p>
            </p:txBody>
          </p:sp>
        </mc:Choice>
        <mc:Fallback>
          <p:sp>
            <p:nvSpPr>
              <p:cNvPr id="3" name="Content Placeholder 2">
                <a:extLst>
                  <a:ext uri="{FF2B5EF4-FFF2-40B4-BE49-F238E27FC236}">
                    <a16:creationId xmlns:a16="http://schemas.microsoft.com/office/drawing/2014/main" id="{6532BA5D-374A-473C-B2A4-DCF1AEC0A9B6}"/>
                  </a:ext>
                </a:extLst>
              </p:cNvPr>
              <p:cNvSpPr>
                <a:spLocks noGrp="1" noRot="1" noChangeAspect="1" noMove="1" noResize="1" noEditPoints="1" noAdjustHandles="1" noChangeArrowheads="1" noChangeShapeType="1" noTextEdit="1"/>
              </p:cNvSpPr>
              <p:nvPr>
                <p:ph idx="1"/>
              </p:nvPr>
            </p:nvSpPr>
            <p:spPr>
              <a:blipFill>
                <a:blip r:embed="rId3"/>
                <a:stretch>
                  <a:fillRect l="-931" t="-1706" b="-1599"/>
                </a:stretch>
              </a:blipFill>
            </p:spPr>
            <p:txBody>
              <a:bodyPr/>
              <a:lstStyle/>
              <a:p>
                <a:r>
                  <a:rPr lang="en-US">
                    <a:noFill/>
                  </a:rPr>
                  <a:t> </a:t>
                </a:r>
              </a:p>
            </p:txBody>
          </p:sp>
        </mc:Fallback>
      </mc:AlternateContent>
      <p:pic>
        <p:nvPicPr>
          <p:cNvPr id="6" name="Picture 4" descr="Image result for pcl plane fit">
            <a:extLst>
              <a:ext uri="{FF2B5EF4-FFF2-40B4-BE49-F238E27FC236}">
                <a16:creationId xmlns:a16="http://schemas.microsoft.com/office/drawing/2014/main" id="{67715F94-9BD6-444A-92EA-56F09DE9F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2219" y="1659309"/>
            <a:ext cx="4116581" cy="3087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4307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CB59-4B52-450F-91F3-AE29FACACF23}"/>
              </a:ext>
            </a:extLst>
          </p:cNvPr>
          <p:cNvSpPr>
            <a:spLocks noGrp="1"/>
          </p:cNvSpPr>
          <p:nvPr>
            <p:ph type="title"/>
          </p:nvPr>
        </p:nvSpPr>
        <p:spPr/>
        <p:txBody>
          <a:bodyPr/>
          <a:lstStyle/>
          <a:p>
            <a:r>
              <a:rPr lang="en-US" dirty="0"/>
              <a:t>Problem 2: fitting with outliers datapoints</a:t>
            </a:r>
          </a:p>
        </p:txBody>
      </p:sp>
      <p:sp>
        <p:nvSpPr>
          <p:cNvPr id="3" name="Content Placeholder 2">
            <a:extLst>
              <a:ext uri="{FF2B5EF4-FFF2-40B4-BE49-F238E27FC236}">
                <a16:creationId xmlns:a16="http://schemas.microsoft.com/office/drawing/2014/main" id="{E03A6504-EA0E-4479-A857-CCA1CD22F850}"/>
              </a:ext>
            </a:extLst>
          </p:cNvPr>
          <p:cNvSpPr>
            <a:spLocks noGrp="1"/>
          </p:cNvSpPr>
          <p:nvPr>
            <p:ph idx="1"/>
          </p:nvPr>
        </p:nvSpPr>
        <p:spPr/>
        <p:txBody>
          <a:bodyPr/>
          <a:lstStyle/>
          <a:p>
            <a:r>
              <a:rPr lang="en-US" b="1" dirty="0"/>
              <a:t>Outlier</a:t>
            </a:r>
            <a:r>
              <a:rPr lang="en-US" dirty="0"/>
              <a:t>:  a data point that differs significantly from other observations. [Wikipedia]</a:t>
            </a:r>
          </a:p>
        </p:txBody>
      </p:sp>
      <p:pic>
        <p:nvPicPr>
          <p:cNvPr id="4" name="Image" descr="Image">
            <a:extLst>
              <a:ext uri="{FF2B5EF4-FFF2-40B4-BE49-F238E27FC236}">
                <a16:creationId xmlns:a16="http://schemas.microsoft.com/office/drawing/2014/main" id="{FE2F3B42-AECA-4C70-BF64-7414926A63B8}"/>
              </a:ext>
            </a:extLst>
          </p:cNvPr>
          <p:cNvPicPr>
            <a:picLocks noChangeAspect="1"/>
          </p:cNvPicPr>
          <p:nvPr/>
        </p:nvPicPr>
        <p:blipFill>
          <a:blip r:embed="rId2"/>
          <a:stretch>
            <a:fillRect/>
          </a:stretch>
        </p:blipFill>
        <p:spPr>
          <a:xfrm>
            <a:off x="335666" y="1889554"/>
            <a:ext cx="5506334" cy="4384245"/>
          </a:xfrm>
          <a:prstGeom prst="rect">
            <a:avLst/>
          </a:prstGeom>
          <a:ln w="12700">
            <a:miter lim="400000"/>
          </a:ln>
        </p:spPr>
      </p:pic>
      <p:pic>
        <p:nvPicPr>
          <p:cNvPr id="5" name="Image" descr="Image">
            <a:extLst>
              <a:ext uri="{FF2B5EF4-FFF2-40B4-BE49-F238E27FC236}">
                <a16:creationId xmlns:a16="http://schemas.microsoft.com/office/drawing/2014/main" id="{8DF80BC4-B79A-4F6A-B1FC-058B195A5C60}"/>
              </a:ext>
            </a:extLst>
          </p:cNvPr>
          <p:cNvPicPr>
            <a:picLocks noChangeAspect="1"/>
          </p:cNvPicPr>
          <p:nvPr/>
        </p:nvPicPr>
        <p:blipFill>
          <a:blip r:embed="rId3"/>
          <a:stretch>
            <a:fillRect/>
          </a:stretch>
        </p:blipFill>
        <p:spPr>
          <a:xfrm>
            <a:off x="6096000" y="1889554"/>
            <a:ext cx="5506335" cy="4384246"/>
          </a:xfrm>
          <a:prstGeom prst="rect">
            <a:avLst/>
          </a:prstGeom>
          <a:ln w="12700">
            <a:miter lim="400000"/>
          </a:ln>
        </p:spPr>
      </p:pic>
      <p:sp>
        <p:nvSpPr>
          <p:cNvPr id="6" name="Squared error heavily penalizes outliers">
            <a:extLst>
              <a:ext uri="{FF2B5EF4-FFF2-40B4-BE49-F238E27FC236}">
                <a16:creationId xmlns:a16="http://schemas.microsoft.com/office/drawing/2014/main" id="{F23FCE40-2D74-4F26-93AA-4802309E13E0}"/>
              </a:ext>
            </a:extLst>
          </p:cNvPr>
          <p:cNvSpPr txBox="1"/>
          <p:nvPr/>
        </p:nvSpPr>
        <p:spPr>
          <a:xfrm>
            <a:off x="6424675" y="6388099"/>
            <a:ext cx="5489449" cy="469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lvl1pPr>
          </a:lstStyle>
          <a:p>
            <a:r>
              <a:t>Squared error heavily penalizes outliers</a:t>
            </a:r>
          </a:p>
        </p:txBody>
      </p:sp>
      <p:sp>
        <p:nvSpPr>
          <p:cNvPr id="7" name="Least-squares error fit">
            <a:extLst>
              <a:ext uri="{FF2B5EF4-FFF2-40B4-BE49-F238E27FC236}">
                <a16:creationId xmlns:a16="http://schemas.microsoft.com/office/drawing/2014/main" id="{1C0C50B1-9F85-4678-8CF5-6AE1E94C9B1E}"/>
              </a:ext>
            </a:extLst>
          </p:cNvPr>
          <p:cNvSpPr txBox="1"/>
          <p:nvPr/>
        </p:nvSpPr>
        <p:spPr>
          <a:xfrm>
            <a:off x="1500227" y="6388099"/>
            <a:ext cx="3101341" cy="469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lvl1pPr>
          </a:lstStyle>
          <a:p>
            <a:r>
              <a:rPr dirty="0"/>
              <a:t>Least-squares error fit</a:t>
            </a:r>
          </a:p>
        </p:txBody>
      </p:sp>
    </p:spTree>
    <p:extLst>
      <p:ext uri="{BB962C8B-B14F-4D97-AF65-F5344CB8AC3E}">
        <p14:creationId xmlns:p14="http://schemas.microsoft.com/office/powerpoint/2010/main" val="13912803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5A6A-EF2F-485F-9E60-63FDE92BD4E7}"/>
              </a:ext>
            </a:extLst>
          </p:cNvPr>
          <p:cNvSpPr>
            <a:spLocks noGrp="1"/>
          </p:cNvSpPr>
          <p:nvPr>
            <p:ph type="title"/>
          </p:nvPr>
        </p:nvSpPr>
        <p:spPr/>
        <p:txBody>
          <a:bodyPr/>
          <a:lstStyle/>
          <a:p>
            <a:r>
              <a:rPr lang="en-US" dirty="0"/>
              <a:t>Problem 2: fitting with outliers datapoints</a:t>
            </a:r>
          </a:p>
        </p:txBody>
      </p:sp>
      <p:sp>
        <p:nvSpPr>
          <p:cNvPr id="3" name="Content Placeholder 2">
            <a:extLst>
              <a:ext uri="{FF2B5EF4-FFF2-40B4-BE49-F238E27FC236}">
                <a16:creationId xmlns:a16="http://schemas.microsoft.com/office/drawing/2014/main" id="{ADBD9F97-C84F-4295-A6EE-85DDC3C0A23B}"/>
              </a:ext>
            </a:extLst>
          </p:cNvPr>
          <p:cNvSpPr>
            <a:spLocks noGrp="1"/>
          </p:cNvSpPr>
          <p:nvPr>
            <p:ph idx="1"/>
          </p:nvPr>
        </p:nvSpPr>
        <p:spPr/>
        <p:txBody>
          <a:bodyPr/>
          <a:lstStyle/>
          <a:p>
            <a:r>
              <a:rPr lang="en-US" dirty="0"/>
              <a:t>One possible solution: MAE (again)- for less penalization on outliers.</a:t>
            </a:r>
          </a:p>
          <a:p>
            <a:r>
              <a:rPr lang="en-US" dirty="0"/>
              <a:t>A better solution: removing the outliers! Possible algorithm to use: </a:t>
            </a:r>
            <a:r>
              <a:rPr lang="en-US" b="1" dirty="0"/>
              <a:t>RANSAC</a:t>
            </a:r>
            <a:endParaRPr lang="en-US" dirty="0"/>
          </a:p>
        </p:txBody>
      </p:sp>
    </p:spTree>
    <p:extLst>
      <p:ext uri="{BB962C8B-B14F-4D97-AF65-F5344CB8AC3E}">
        <p14:creationId xmlns:p14="http://schemas.microsoft.com/office/powerpoint/2010/main" val="1380245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Least squares</a:t>
            </a:r>
          </a:p>
          <a:p>
            <a:r>
              <a:rPr lang="en-US" dirty="0"/>
              <a:t>Total least squares</a:t>
            </a:r>
          </a:p>
          <a:p>
            <a:r>
              <a:rPr lang="en-US" b="1" dirty="0"/>
              <a:t>RANSAC</a:t>
            </a:r>
          </a:p>
          <a:p>
            <a:endParaRPr lang="en-US" dirty="0"/>
          </a:p>
        </p:txBody>
      </p:sp>
    </p:spTree>
    <p:extLst>
      <p:ext uri="{BB962C8B-B14F-4D97-AF65-F5344CB8AC3E}">
        <p14:creationId xmlns:p14="http://schemas.microsoft.com/office/powerpoint/2010/main" val="27753231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166D-F326-49E0-AD37-3D407D415507}"/>
              </a:ext>
            </a:extLst>
          </p:cNvPr>
          <p:cNvSpPr>
            <a:spLocks noGrp="1"/>
          </p:cNvSpPr>
          <p:nvPr>
            <p:ph type="title"/>
          </p:nvPr>
        </p:nvSpPr>
        <p:spPr/>
        <p:txBody>
          <a:bodyPr/>
          <a:lstStyle/>
          <a:p>
            <a:r>
              <a:rPr lang="en-US" dirty="0"/>
              <a:t>RANSAC</a:t>
            </a:r>
          </a:p>
        </p:txBody>
      </p:sp>
      <p:sp>
        <p:nvSpPr>
          <p:cNvPr id="3" name="Content Placeholder 2">
            <a:extLst>
              <a:ext uri="{FF2B5EF4-FFF2-40B4-BE49-F238E27FC236}">
                <a16:creationId xmlns:a16="http://schemas.microsoft.com/office/drawing/2014/main" id="{3D16434A-53B9-464E-A743-C57BBB88FF3C}"/>
              </a:ext>
            </a:extLst>
          </p:cNvPr>
          <p:cNvSpPr>
            <a:spLocks noGrp="1"/>
          </p:cNvSpPr>
          <p:nvPr>
            <p:ph idx="1"/>
          </p:nvPr>
        </p:nvSpPr>
        <p:spPr/>
        <p:txBody>
          <a:bodyPr>
            <a:normAutofit/>
          </a:bodyPr>
          <a:lstStyle/>
          <a:p>
            <a:r>
              <a:rPr lang="en-US" b="1" dirty="0"/>
              <a:t>Random sample consensus</a:t>
            </a:r>
            <a:r>
              <a:rPr lang="en-US" dirty="0"/>
              <a:t> (</a:t>
            </a:r>
            <a:r>
              <a:rPr lang="en-US" b="1" dirty="0"/>
              <a:t>RANSAC</a:t>
            </a:r>
            <a:r>
              <a:rPr lang="en-US" dirty="0"/>
              <a:t>) is an iterative method to estimate parameters of a mathematical model from a set of observed data that contains outliers. [Wikipedia]</a:t>
            </a:r>
          </a:p>
          <a:p>
            <a:pPr marL="0" indent="0">
              <a:buNone/>
            </a:pPr>
            <a:endParaRPr lang="en-US" dirty="0"/>
          </a:p>
        </p:txBody>
      </p:sp>
      <p:pic>
        <p:nvPicPr>
          <p:cNvPr id="7" name="Picture 6">
            <a:extLst>
              <a:ext uri="{FF2B5EF4-FFF2-40B4-BE49-F238E27FC236}">
                <a16:creationId xmlns:a16="http://schemas.microsoft.com/office/drawing/2014/main" id="{2B8171F4-225B-43A8-B895-73F364449B45}"/>
              </a:ext>
            </a:extLst>
          </p:cNvPr>
          <p:cNvPicPr>
            <a:picLocks noChangeAspect="1"/>
          </p:cNvPicPr>
          <p:nvPr/>
        </p:nvPicPr>
        <p:blipFill>
          <a:blip r:embed="rId2"/>
          <a:stretch>
            <a:fillRect/>
          </a:stretch>
        </p:blipFill>
        <p:spPr>
          <a:xfrm>
            <a:off x="3695584" y="2060294"/>
            <a:ext cx="4800831" cy="4690941"/>
          </a:xfrm>
          <a:prstGeom prst="rect">
            <a:avLst/>
          </a:prstGeom>
        </p:spPr>
      </p:pic>
    </p:spTree>
    <p:extLst>
      <p:ext uri="{BB962C8B-B14F-4D97-AF65-F5344CB8AC3E}">
        <p14:creationId xmlns:p14="http://schemas.microsoft.com/office/powerpoint/2010/main" val="3959106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RANSAC algorithm</a:t>
            </a:r>
          </a:p>
        </p:txBody>
      </p:sp>
      <p:sp>
        <p:nvSpPr>
          <p:cNvPr id="5" name="Rounded Rectangle 4"/>
          <p:cNvSpPr/>
          <p:nvPr/>
        </p:nvSpPr>
        <p:spPr>
          <a:xfrm>
            <a:off x="609599" y="2025074"/>
            <a:ext cx="10582275" cy="312795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While</a:t>
            </a:r>
            <a:r>
              <a:rPr lang="en-US" sz="2400" dirty="0">
                <a:solidFill>
                  <a:sysClr val="windowText" lastClr="000000"/>
                </a:solidFill>
                <a:latin typeface="Consolas" pitchFamily="49" charset="0"/>
              </a:rPr>
              <a:t> searching for best model fit:</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Select</a:t>
            </a:r>
            <a:r>
              <a:rPr lang="en-US" sz="2400" dirty="0">
                <a:solidFill>
                  <a:sysClr val="windowText" lastClr="000000"/>
                </a:solidFill>
                <a:latin typeface="Consolas" pitchFamily="49" charset="0"/>
              </a:rPr>
              <a:t> a random subset of the original data. </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Fit</a:t>
            </a:r>
            <a:r>
              <a:rPr lang="en-US" sz="2400" dirty="0">
                <a:solidFill>
                  <a:sysClr val="windowText" lastClr="000000"/>
                </a:solidFill>
                <a:latin typeface="Consolas" pitchFamily="49" charset="0"/>
              </a:rPr>
              <a:t> a model to the data subset.</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find </a:t>
            </a:r>
            <a:r>
              <a:rPr lang="en-US" sz="2400" dirty="0">
                <a:solidFill>
                  <a:sysClr val="windowText" lastClr="000000"/>
                </a:solidFill>
                <a:latin typeface="Consolas" pitchFamily="49" charset="0"/>
              </a:rPr>
              <a:t>inliers that fit the given model.</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if</a:t>
            </a:r>
            <a:r>
              <a:rPr lang="en-US" sz="2400" dirty="0">
                <a:solidFill>
                  <a:sysClr val="windowText" lastClr="000000"/>
                </a:solidFill>
                <a:latin typeface="Consolas" pitchFamily="49" charset="0"/>
              </a:rPr>
              <a:t> </a:t>
            </a:r>
            <a:r>
              <a:rPr lang="en-US" sz="2400" dirty="0" err="1">
                <a:solidFill>
                  <a:sysClr val="windowText" lastClr="000000"/>
                </a:solidFill>
                <a:latin typeface="Consolas" pitchFamily="49" charset="0"/>
              </a:rPr>
              <a:t>number_inliers</a:t>
            </a:r>
            <a:r>
              <a:rPr lang="en-US" sz="2400" dirty="0">
                <a:solidFill>
                  <a:sysClr val="windowText" lastClr="000000"/>
                </a:solidFill>
                <a:latin typeface="Consolas" pitchFamily="49" charset="0"/>
              </a:rPr>
              <a:t> is bigger than the old best model 	</a:t>
            </a:r>
            <a:r>
              <a:rPr lang="en-US" sz="2400" dirty="0" err="1">
                <a:solidFill>
                  <a:sysClr val="windowText" lastClr="000000"/>
                </a:solidFill>
                <a:latin typeface="Consolas" pitchFamily="49" charset="0"/>
              </a:rPr>
              <a:t>number_inliers</a:t>
            </a:r>
            <a:r>
              <a:rPr lang="en-US" sz="2400" dirty="0">
                <a:solidFill>
                  <a:sysClr val="windowText" lastClr="000000"/>
                </a:solidFill>
                <a:latin typeface="Consolas" pitchFamily="49" charset="0"/>
              </a:rPr>
              <a:t>:</a:t>
            </a:r>
          </a:p>
          <a:p>
            <a:r>
              <a:rPr lang="en-US" sz="2400" b="1" dirty="0">
                <a:solidFill>
                  <a:sysClr val="windowText" lastClr="000000"/>
                </a:solidFill>
                <a:latin typeface="Consolas" pitchFamily="49" charset="0"/>
              </a:rPr>
              <a:t>		Save</a:t>
            </a:r>
            <a:r>
              <a:rPr lang="en-US" sz="2400" dirty="0">
                <a:solidFill>
                  <a:sysClr val="windowText" lastClr="000000"/>
                </a:solidFill>
                <a:latin typeface="Consolas" pitchFamily="49" charset="0"/>
              </a:rPr>
              <a:t> as best model</a:t>
            </a:r>
          </a:p>
        </p:txBody>
      </p:sp>
    </p:spTree>
    <p:extLst>
      <p:ext uri="{BB962C8B-B14F-4D97-AF65-F5344CB8AC3E}">
        <p14:creationId xmlns:p14="http://schemas.microsoft.com/office/powerpoint/2010/main" val="2014826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0B1FF-E4DD-49D6-8762-1E2AB4649975}"/>
              </a:ext>
            </a:extLst>
          </p:cNvPr>
          <p:cNvSpPr>
            <a:spLocks noGrp="1"/>
          </p:cNvSpPr>
          <p:nvPr>
            <p:ph type="title"/>
          </p:nvPr>
        </p:nvSpPr>
        <p:spPr/>
        <p:txBody>
          <a:bodyPr/>
          <a:lstStyle/>
          <a:p>
            <a:r>
              <a:rPr lang="en-US" dirty="0"/>
              <a:t>Best fit</a:t>
            </a:r>
          </a:p>
        </p:txBody>
      </p:sp>
      <p:sp>
        <p:nvSpPr>
          <p:cNvPr id="3" name="Content Placeholder 2">
            <a:extLst>
              <a:ext uri="{FF2B5EF4-FFF2-40B4-BE49-F238E27FC236}">
                <a16:creationId xmlns:a16="http://schemas.microsoft.com/office/drawing/2014/main" id="{7EF38452-C020-4AAF-B4B4-003BB2D34CA9}"/>
              </a:ext>
            </a:extLst>
          </p:cNvPr>
          <p:cNvSpPr>
            <a:spLocks noGrp="1"/>
          </p:cNvSpPr>
          <p:nvPr>
            <p:ph idx="1"/>
          </p:nvPr>
        </p:nvSpPr>
        <p:spPr/>
        <p:txBody>
          <a:bodyPr/>
          <a:lstStyle/>
          <a:p>
            <a:r>
              <a:rPr lang="en-US" dirty="0"/>
              <a:t>The best fit is the one which minimizes the </a:t>
            </a:r>
            <a:r>
              <a:rPr lang="en-US" dirty="0">
                <a:highlight>
                  <a:srgbClr val="FFFF00"/>
                </a:highlight>
              </a:rPr>
              <a:t>error</a:t>
            </a:r>
            <a:r>
              <a:rPr lang="en-US" dirty="0"/>
              <a:t> of the fitted function relative to the given data.</a:t>
            </a:r>
          </a:p>
        </p:txBody>
      </p:sp>
      <p:pic>
        <p:nvPicPr>
          <p:cNvPr id="1026" name="Picture 2" descr="Image result for least squares best fit">
            <a:extLst>
              <a:ext uri="{FF2B5EF4-FFF2-40B4-BE49-F238E27FC236}">
                <a16:creationId xmlns:a16="http://schemas.microsoft.com/office/drawing/2014/main" id="{A426E1B5-13A3-4D87-ACB0-274BACBC2A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7406" y="1710663"/>
            <a:ext cx="6561394" cy="5016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8095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C4DCE-3291-4D83-BAD0-705AF7600D61}"/>
              </a:ext>
            </a:extLst>
          </p:cNvPr>
          <p:cNvSpPr>
            <a:spLocks noGrp="1"/>
          </p:cNvSpPr>
          <p:nvPr>
            <p:ph type="title"/>
          </p:nvPr>
        </p:nvSpPr>
        <p:spPr/>
        <p:txBody>
          <a:bodyPr/>
          <a:lstStyle/>
          <a:p>
            <a:r>
              <a:rPr lang="en-US" dirty="0"/>
              <a:t>RANSAC algorithm - step by step - 1</a:t>
            </a:r>
          </a:p>
        </p:txBody>
      </p:sp>
      <p:sp>
        <p:nvSpPr>
          <p:cNvPr id="3" name="Content Placeholder 2">
            <a:extLst>
              <a:ext uri="{FF2B5EF4-FFF2-40B4-BE49-F238E27FC236}">
                <a16:creationId xmlns:a16="http://schemas.microsoft.com/office/drawing/2014/main" id="{FA8F1ECC-4CCC-4D90-9AF0-DD48EE8F5C6D}"/>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Select</a:t>
            </a:r>
            <a:r>
              <a:rPr lang="en-US" dirty="0">
                <a:solidFill>
                  <a:sysClr val="windowText" lastClr="000000"/>
                </a:solidFill>
                <a:latin typeface="Consolas" pitchFamily="49" charset="0"/>
              </a:rPr>
              <a:t> a random subset of the original data. </a:t>
            </a:r>
            <a:endParaRPr lang="en-US" dirty="0">
              <a:solidFill>
                <a:srgbClr val="222222"/>
              </a:solidFill>
              <a:latin typeface="Arial" panose="020B0604020202020204" pitchFamily="34" charset="0"/>
              <a:cs typeface="Arial" panose="020B0604020202020204" pitchFamily="34" charset="0"/>
            </a:endParaRPr>
          </a:p>
          <a:p>
            <a:pPr eaLnBrk="0" fontAlgn="base" hangingPunct="0">
              <a:spcBef>
                <a:spcPct val="0"/>
              </a:spcBef>
              <a:spcAft>
                <a:spcPct val="0"/>
              </a:spcAft>
            </a:pPr>
            <a:r>
              <a:rPr lang="en-US" dirty="0"/>
              <a:t>The number of samples in the subset is the smallest needed to determine the model parameters (== number of unknow variables).</a:t>
            </a:r>
          </a:p>
          <a:p>
            <a:pPr eaLnBrk="0" fontAlgn="base" hangingPunct="0">
              <a:spcBef>
                <a:spcPct val="0"/>
              </a:spcBef>
              <a:spcAft>
                <a:spcPct val="0"/>
              </a:spcAft>
            </a:pPr>
            <a:r>
              <a:rPr lang="en-US" dirty="0"/>
              <a:t>Examples: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line fit- only 2 datapoints.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parabola fit- 3 datapoints.</a:t>
            </a:r>
          </a:p>
          <a:p>
            <a:endParaRPr lang="en-US" dirty="0"/>
          </a:p>
        </p:txBody>
      </p:sp>
      <p:sp>
        <p:nvSpPr>
          <p:cNvPr id="4" name="Oval 3">
            <a:extLst>
              <a:ext uri="{FF2B5EF4-FFF2-40B4-BE49-F238E27FC236}">
                <a16:creationId xmlns:a16="http://schemas.microsoft.com/office/drawing/2014/main" id="{F0658764-3675-482B-8C87-10DC830AE82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8D2D267-9C11-45F8-994C-CB7FAA747590}"/>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D32BEA5-B292-4256-AFA6-F93667B06F98}"/>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89AE38C-8047-4B39-9C25-D47A33C0954E}"/>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6985001-B315-43B1-9A2C-852CECC9E3D7}"/>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1A1DDD-1BA9-4845-925E-36203A52FC79}"/>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02BB064-9BAD-4468-9261-3F3CE43331A3}"/>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6672CFA-9C20-4ADF-9B84-AEE090C6C158}"/>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898562-6B09-42F3-B93D-A3B333021E1C}"/>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F75ACC1-671A-46FE-B1BC-4BC976EDA37B}"/>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80F81BC-462B-4F15-B088-64160885AC9B}"/>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A32A470-F3C5-4E75-B734-9583B6777D3C}"/>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CCF90EC-313B-4942-BEC5-445A424DE514}"/>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9E7D382-D12D-4AB2-8D8C-4CF8F9BA03D3}"/>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D7800BB-F7BF-45D2-9AC0-984A3BC69A0E}"/>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529FAF2-0915-4CAA-B113-BC20046D7B15}"/>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8636470-C737-4C6C-A205-4F78EF78E78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90327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FC00E-BF80-4002-959E-C82C387004E1}"/>
              </a:ext>
            </a:extLst>
          </p:cNvPr>
          <p:cNvSpPr>
            <a:spLocks noGrp="1"/>
          </p:cNvSpPr>
          <p:nvPr>
            <p:ph type="title"/>
          </p:nvPr>
        </p:nvSpPr>
        <p:spPr/>
        <p:txBody>
          <a:bodyPr/>
          <a:lstStyle/>
          <a:p>
            <a:r>
              <a:rPr lang="en-US" dirty="0"/>
              <a:t>RANSAC algorithm - step by step - 2</a:t>
            </a:r>
          </a:p>
        </p:txBody>
      </p:sp>
      <p:sp>
        <p:nvSpPr>
          <p:cNvPr id="3" name="Content Placeholder 2">
            <a:extLst>
              <a:ext uri="{FF2B5EF4-FFF2-40B4-BE49-F238E27FC236}">
                <a16:creationId xmlns:a16="http://schemas.microsoft.com/office/drawing/2014/main" id="{E6656AD7-EC02-41FC-9FEB-916F340D3D4B}"/>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Fit</a:t>
            </a:r>
            <a:r>
              <a:rPr lang="en-US" dirty="0">
                <a:solidFill>
                  <a:sysClr val="windowText" lastClr="000000"/>
                </a:solidFill>
                <a:latin typeface="Consolas" pitchFamily="49" charset="0"/>
              </a:rPr>
              <a:t> a model to the data subset.</a:t>
            </a:r>
          </a:p>
          <a:p>
            <a:endParaRPr lang="en-US" dirty="0"/>
          </a:p>
          <a:p>
            <a:r>
              <a:rPr lang="en-US" dirty="0"/>
              <a:t>Can be done using a chosen algorithm (for example LS).</a:t>
            </a:r>
          </a:p>
        </p:txBody>
      </p:sp>
      <p:sp>
        <p:nvSpPr>
          <p:cNvPr id="4" name="Oval 3">
            <a:extLst>
              <a:ext uri="{FF2B5EF4-FFF2-40B4-BE49-F238E27FC236}">
                <a16:creationId xmlns:a16="http://schemas.microsoft.com/office/drawing/2014/main" id="{13BA21B9-28F2-4AEC-B0B0-C08BC445B30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79A1E58-CC8D-4459-AB83-3545E8768615}"/>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4FF55A2-ED8A-490F-B04C-42D4E5E1FB03}"/>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C37ABD-B176-4972-A4AE-7E4AD1C22E85}"/>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D4FA27C-F9E4-499C-B5A4-646032B299A2}"/>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1C83FB-ADFB-46BE-9550-2CAC85906B02}"/>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B2174C3-8B7E-4CB9-B673-BBD3A613335D}"/>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63CBCB-7E49-4C24-A5B2-3396C7ECFBCC}"/>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8D0924D-7B2A-4ADD-A264-1D0B83182FD2}"/>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ED90698-3CF0-4C35-8CA4-2F49492BBC17}"/>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923D977-CEFE-45EA-9BAA-8A9226B73BF1}"/>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CC520B5-5892-4986-A083-49551F7FDB14}"/>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3282F69-0AFF-4A08-9CB0-427F27BDFD9A}"/>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0821E2A-0A36-48A7-9832-754C2AB65F97}"/>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0A5EE0A-D3F4-491D-A58A-9629A78914CF}"/>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9C04E4A-F466-4742-82C0-C9229FBA3E92}"/>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9A3E621D-A66D-40AB-BB38-5AF0CFD35D60}"/>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DE42DB24-C224-480B-B2CD-7E832F85510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88764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3DEC-FBA7-49B1-9A3C-5E60F2B811A1}"/>
              </a:ext>
            </a:extLst>
          </p:cNvPr>
          <p:cNvSpPr>
            <a:spLocks noGrp="1"/>
          </p:cNvSpPr>
          <p:nvPr>
            <p:ph type="title"/>
          </p:nvPr>
        </p:nvSpPr>
        <p:spPr/>
        <p:txBody>
          <a:bodyPr/>
          <a:lstStyle/>
          <a:p>
            <a:r>
              <a:rPr lang="en-US" dirty="0"/>
              <a:t>RANSAC algorithm - step by step - 3</a:t>
            </a:r>
          </a:p>
        </p:txBody>
      </p:sp>
      <p:sp>
        <p:nvSpPr>
          <p:cNvPr id="3" name="Content Placeholder 2">
            <a:extLst>
              <a:ext uri="{FF2B5EF4-FFF2-40B4-BE49-F238E27FC236}">
                <a16:creationId xmlns:a16="http://schemas.microsoft.com/office/drawing/2014/main" id="{44F76021-42D1-4DB4-B9BF-3BC6DFCA7087}"/>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find </a:t>
            </a:r>
            <a:r>
              <a:rPr lang="en-US" dirty="0">
                <a:solidFill>
                  <a:sysClr val="windowText" lastClr="000000"/>
                </a:solidFill>
                <a:latin typeface="Consolas" pitchFamily="49" charset="0"/>
              </a:rPr>
              <a:t>inliers that fit the given model.</a:t>
            </a:r>
          </a:p>
          <a:p>
            <a:r>
              <a:rPr lang="en-US" altLang="en-US" dirty="0">
                <a:solidFill>
                  <a:srgbClr val="222222"/>
                </a:solidFill>
                <a:latin typeface="Arial" panose="020B0604020202020204" pitchFamily="34" charset="0"/>
                <a:cs typeface="Arial" panose="020B0604020202020204" pitchFamily="34" charset="0"/>
              </a:rPr>
              <a:t>Test all dataset against the fitted model. Points that fit the estimated model well, according to some chosen</a:t>
            </a:r>
            <a:r>
              <a:rPr lang="en-US" altLang="en-US" dirty="0">
                <a:latin typeface="Arial" panose="020B0604020202020204" pitchFamily="34" charset="0"/>
                <a:cs typeface="Arial" panose="020B0604020202020204" pitchFamily="34" charset="0"/>
              </a:rPr>
              <a:t> loss function, are </a:t>
            </a:r>
            <a:r>
              <a:rPr lang="en-US" altLang="en-US" dirty="0">
                <a:solidFill>
                  <a:srgbClr val="222222"/>
                </a:solidFill>
                <a:latin typeface="Arial" panose="020B0604020202020204" pitchFamily="34" charset="0"/>
                <a:cs typeface="Arial" panose="020B0604020202020204" pitchFamily="34" charset="0"/>
              </a:rPr>
              <a:t>considered as part of the consensus set. This points are called </a:t>
            </a:r>
            <a:r>
              <a:rPr lang="en-US" altLang="en-US" b="1" dirty="0">
                <a:solidFill>
                  <a:srgbClr val="222222"/>
                </a:solidFill>
                <a:latin typeface="Arial" panose="020B0604020202020204" pitchFamily="34" charset="0"/>
                <a:cs typeface="Arial" panose="020B0604020202020204" pitchFamily="34" charset="0"/>
              </a:rPr>
              <a:t>inliers</a:t>
            </a:r>
            <a:r>
              <a:rPr lang="en-US" altLang="en-US" dirty="0">
                <a:solidFill>
                  <a:srgbClr val="222222"/>
                </a:solidFill>
                <a:latin typeface="Arial" panose="020B0604020202020204" pitchFamily="34" charset="0"/>
                <a:cs typeface="Arial" panose="020B0604020202020204" pitchFamily="34" charset="0"/>
              </a:rPr>
              <a:t>.</a:t>
            </a:r>
            <a:endParaRPr lang="en-US" b="1" dirty="0">
              <a:solidFill>
                <a:srgbClr val="222222"/>
              </a:solidFill>
              <a:latin typeface="Arial" panose="020B0604020202020204" pitchFamily="34" charset="0"/>
              <a:cs typeface="Arial" panose="020B0604020202020204" pitchFamily="34" charset="0"/>
            </a:endParaRPr>
          </a:p>
          <a:p>
            <a:r>
              <a:rPr lang="en-US" dirty="0">
                <a:solidFill>
                  <a:srgbClr val="222222"/>
                </a:solidFill>
                <a:latin typeface="Arial" panose="020B0604020202020204" pitchFamily="34" charset="0"/>
                <a:cs typeface="Arial" panose="020B0604020202020204" pitchFamily="34" charset="0"/>
              </a:rPr>
              <a:t>A possible loss function is MSE of the distances (same as TLS).</a:t>
            </a:r>
          </a:p>
          <a:p>
            <a:pPr lvl="1"/>
            <a:r>
              <a:rPr lang="en-US" dirty="0">
                <a:solidFill>
                  <a:srgbClr val="222222"/>
                </a:solidFill>
                <a:latin typeface="Arial" panose="020B0604020202020204" pitchFamily="34" charset="0"/>
                <a:cs typeface="Arial" panose="020B0604020202020204" pitchFamily="34" charset="0"/>
              </a:rPr>
              <a:t>Choose a threshold for the error: below this TH the datapoint will be consider as an inlier.</a:t>
            </a:r>
            <a:endParaRPr lang="en-US" dirty="0"/>
          </a:p>
        </p:txBody>
      </p:sp>
      <p:sp>
        <p:nvSpPr>
          <p:cNvPr id="27" name="Oval 26">
            <a:extLst>
              <a:ext uri="{FF2B5EF4-FFF2-40B4-BE49-F238E27FC236}">
                <a16:creationId xmlns:a16="http://schemas.microsoft.com/office/drawing/2014/main" id="{9503390A-603F-45A7-BC98-714EAB1AD8D1}"/>
              </a:ext>
            </a:extLst>
          </p:cNvPr>
          <p:cNvSpPr/>
          <p:nvPr/>
        </p:nvSpPr>
        <p:spPr>
          <a:xfrm>
            <a:off x="9191583" y="6225512"/>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7B7D2A3-E928-48E9-A4A2-32666E0D73C1}"/>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4971195-018A-4D20-8642-8C4FA6C866B1}"/>
              </a:ext>
            </a:extLst>
          </p:cNvPr>
          <p:cNvSpPr/>
          <p:nvPr/>
        </p:nvSpPr>
        <p:spPr>
          <a:xfrm>
            <a:off x="9446225" y="590190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E5A8FB8-AC17-426A-A8C2-B4271414E432}"/>
              </a:ext>
            </a:extLst>
          </p:cNvPr>
          <p:cNvSpPr/>
          <p:nvPr/>
        </p:nvSpPr>
        <p:spPr>
          <a:xfrm>
            <a:off x="9816615" y="547943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198C166-EA0B-4965-BEDD-C340EF0699EF}"/>
              </a:ext>
            </a:extLst>
          </p:cNvPr>
          <p:cNvSpPr/>
          <p:nvPr/>
        </p:nvSpPr>
        <p:spPr>
          <a:xfrm>
            <a:off x="10314329" y="520887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21AC196-4DB3-48FE-80FF-55E9A9508E5D}"/>
              </a:ext>
            </a:extLst>
          </p:cNvPr>
          <p:cNvSpPr/>
          <p:nvPr/>
        </p:nvSpPr>
        <p:spPr>
          <a:xfrm>
            <a:off x="10439721" y="4551525"/>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908B7F8-488D-4A4C-9189-EC46F7A4B91C}"/>
              </a:ext>
            </a:extLst>
          </p:cNvPr>
          <p:cNvSpPr/>
          <p:nvPr/>
        </p:nvSpPr>
        <p:spPr>
          <a:xfrm>
            <a:off x="10626844" y="488912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15034E8-9398-47DB-9C68-B3B46E5DC013}"/>
              </a:ext>
            </a:extLst>
          </p:cNvPr>
          <p:cNvSpPr/>
          <p:nvPr/>
        </p:nvSpPr>
        <p:spPr>
          <a:xfrm>
            <a:off x="9889923" y="5149551"/>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52B1551-59DA-4543-BC14-AE254B2F50E6}"/>
              </a:ext>
            </a:extLst>
          </p:cNvPr>
          <p:cNvSpPr/>
          <p:nvPr/>
        </p:nvSpPr>
        <p:spPr>
          <a:xfrm>
            <a:off x="9972874" y="5809308"/>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78231A1-09DA-4613-848B-FF7CD2DBE1E9}"/>
              </a:ext>
            </a:extLst>
          </p:cNvPr>
          <p:cNvSpPr/>
          <p:nvPr/>
        </p:nvSpPr>
        <p:spPr>
          <a:xfrm>
            <a:off x="11265382" y="397713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4927E30-EA66-4482-8187-6D2EC7717DD8}"/>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926A8E9-B249-4723-8A45-47CE8EF4FBD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8DD35AC-9847-44DE-856D-7BBC2213B050}"/>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EC627C5-2D76-45D2-A47E-4D8DF764275C}"/>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6597EB1-395B-4673-AC5D-EC531044FDB3}"/>
              </a:ext>
            </a:extLst>
          </p:cNvPr>
          <p:cNvSpPr/>
          <p:nvPr/>
        </p:nvSpPr>
        <p:spPr>
          <a:xfrm>
            <a:off x="10225586" y="4925767"/>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B5E1366-C54F-43DA-8506-036D709A1F3F}"/>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71934141-14D9-4564-8150-3110051CF9FE}"/>
              </a:ext>
            </a:extLst>
          </p:cNvPr>
          <p:cNvCxnSpPr>
            <a:cxnSpLocks/>
          </p:cNvCxnSpPr>
          <p:nvPr/>
        </p:nvCxnSpPr>
        <p:spPr>
          <a:xfrm flipH="1">
            <a:off x="9261032" y="3869108"/>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134F979-946F-434E-89BC-93412479B6BB}"/>
              </a:ext>
            </a:extLst>
          </p:cNvPr>
          <p:cNvCxnSpPr>
            <a:cxnSpLocks/>
          </p:cNvCxnSpPr>
          <p:nvPr/>
        </p:nvCxnSpPr>
        <p:spPr>
          <a:xfrm flipH="1">
            <a:off x="8740174" y="3460387"/>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92817648-5238-46CC-AF3A-09E1A7BFCDC2}"/>
              </a:ext>
            </a:extLst>
          </p:cNvPr>
          <p:cNvSpPr/>
          <p:nvPr/>
        </p:nvSpPr>
        <p:spPr>
          <a:xfrm rot="18911021">
            <a:off x="8646906" y="6456759"/>
            <a:ext cx="227636" cy="32397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Rectangle 47">
            <a:extLst>
              <a:ext uri="{FF2B5EF4-FFF2-40B4-BE49-F238E27FC236}">
                <a16:creationId xmlns:a16="http://schemas.microsoft.com/office/drawing/2014/main" id="{71AD486F-E15B-452B-A5DB-BBD5B28B8F7F}"/>
              </a:ext>
            </a:extLst>
          </p:cNvPr>
          <p:cNvSpPr/>
          <p:nvPr/>
        </p:nvSpPr>
        <p:spPr>
          <a:xfrm>
            <a:off x="8269466" y="6519446"/>
            <a:ext cx="415762"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TH</a:t>
            </a:r>
          </a:p>
        </p:txBody>
      </p:sp>
      <p:sp>
        <p:nvSpPr>
          <p:cNvPr id="49" name="Oval 48">
            <a:extLst>
              <a:ext uri="{FF2B5EF4-FFF2-40B4-BE49-F238E27FC236}">
                <a16:creationId xmlns:a16="http://schemas.microsoft.com/office/drawing/2014/main" id="{C705F065-DE9F-43F0-B2E5-21BB276883DE}"/>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4DA22BB1-23D2-45B1-B7C3-3F8687150E1B}"/>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3446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3DEC-FBA7-49B1-9A3C-5E60F2B811A1}"/>
              </a:ext>
            </a:extLst>
          </p:cNvPr>
          <p:cNvSpPr>
            <a:spLocks noGrp="1"/>
          </p:cNvSpPr>
          <p:nvPr>
            <p:ph type="title"/>
          </p:nvPr>
        </p:nvSpPr>
        <p:spPr/>
        <p:txBody>
          <a:bodyPr/>
          <a:lstStyle/>
          <a:p>
            <a:r>
              <a:rPr lang="en-US" dirty="0"/>
              <a:t>RANSAC algorithm - step by step - 4</a:t>
            </a:r>
          </a:p>
        </p:txBody>
      </p:sp>
      <p:sp>
        <p:nvSpPr>
          <p:cNvPr id="3" name="Content Placeholder 2">
            <a:extLst>
              <a:ext uri="{FF2B5EF4-FFF2-40B4-BE49-F238E27FC236}">
                <a16:creationId xmlns:a16="http://schemas.microsoft.com/office/drawing/2014/main" id="{44F76021-42D1-4DB4-B9BF-3BC6DFCA7087}"/>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if</a:t>
            </a:r>
            <a:r>
              <a:rPr lang="en-US" dirty="0">
                <a:solidFill>
                  <a:sysClr val="windowText" lastClr="000000"/>
                </a:solidFill>
                <a:latin typeface="Consolas" pitchFamily="49" charset="0"/>
              </a:rPr>
              <a:t>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 is bigger than the old best model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a:t>
            </a:r>
          </a:p>
          <a:p>
            <a:pPr marL="0" indent="0">
              <a:buNone/>
            </a:pPr>
            <a:r>
              <a:rPr lang="en-US" b="1" dirty="0">
                <a:solidFill>
                  <a:sysClr val="windowText" lastClr="000000"/>
                </a:solidFill>
                <a:latin typeface="Consolas" pitchFamily="49" charset="0"/>
              </a:rPr>
              <a:t>	Save</a:t>
            </a:r>
            <a:r>
              <a:rPr lang="en-US" dirty="0">
                <a:solidFill>
                  <a:sysClr val="windowText" lastClr="000000"/>
                </a:solidFill>
                <a:latin typeface="Consolas" pitchFamily="49" charset="0"/>
              </a:rPr>
              <a:t> as best model</a:t>
            </a:r>
          </a:p>
          <a:p>
            <a:r>
              <a:rPr lang="en-US" dirty="0">
                <a:solidFill>
                  <a:srgbClr val="222222"/>
                </a:solidFill>
                <a:latin typeface="Arial" panose="020B0604020202020204" pitchFamily="34" charset="0"/>
                <a:cs typeface="Arial" panose="020B0604020202020204" pitchFamily="34" charset="0"/>
              </a:rPr>
              <a:t>Trivial… </a:t>
            </a:r>
          </a:p>
          <a:p>
            <a:r>
              <a:rPr lang="en-US" dirty="0">
                <a:solidFill>
                  <a:srgbClr val="222222"/>
                </a:solidFill>
                <a:latin typeface="Arial" panose="020B0604020202020204" pitchFamily="34" charset="0"/>
                <a:cs typeface="Arial" panose="020B0604020202020204" pitchFamily="34" charset="0"/>
              </a:rPr>
              <a:t>An improvement to the final step can be iteratively re-fitting the model with all inliers to find a better describing model.</a:t>
            </a:r>
            <a:endParaRPr lang="en-US" dirty="0"/>
          </a:p>
        </p:txBody>
      </p:sp>
      <p:sp>
        <p:nvSpPr>
          <p:cNvPr id="5" name="Oval 4">
            <a:extLst>
              <a:ext uri="{FF2B5EF4-FFF2-40B4-BE49-F238E27FC236}">
                <a16:creationId xmlns:a16="http://schemas.microsoft.com/office/drawing/2014/main" id="{15437364-260E-48DA-B836-F11E5CA9D95A}"/>
              </a:ext>
            </a:extLst>
          </p:cNvPr>
          <p:cNvSpPr/>
          <p:nvPr/>
        </p:nvSpPr>
        <p:spPr>
          <a:xfrm>
            <a:off x="9191583" y="6225512"/>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B77885A-FE6A-46F7-8D8A-20B48826CC7B}"/>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F11992-C900-4B5F-91E7-A1B87633753C}"/>
              </a:ext>
            </a:extLst>
          </p:cNvPr>
          <p:cNvSpPr/>
          <p:nvPr/>
        </p:nvSpPr>
        <p:spPr>
          <a:xfrm>
            <a:off x="9446225" y="590190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11E450E-C28D-4556-9A4E-926AA532E71F}"/>
              </a:ext>
            </a:extLst>
          </p:cNvPr>
          <p:cNvSpPr/>
          <p:nvPr/>
        </p:nvSpPr>
        <p:spPr>
          <a:xfrm>
            <a:off x="9816615" y="547943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CAE91ED-D05F-4460-8811-3B4706A95A4A}"/>
              </a:ext>
            </a:extLst>
          </p:cNvPr>
          <p:cNvSpPr/>
          <p:nvPr/>
        </p:nvSpPr>
        <p:spPr>
          <a:xfrm>
            <a:off x="10314329" y="520887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FA1B410-4407-410A-B571-5974B6708F11}"/>
              </a:ext>
            </a:extLst>
          </p:cNvPr>
          <p:cNvSpPr/>
          <p:nvPr/>
        </p:nvSpPr>
        <p:spPr>
          <a:xfrm>
            <a:off x="10439721" y="4551525"/>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A1E6093-C48C-4DD7-9591-4EAB21F21F55}"/>
              </a:ext>
            </a:extLst>
          </p:cNvPr>
          <p:cNvSpPr/>
          <p:nvPr/>
        </p:nvSpPr>
        <p:spPr>
          <a:xfrm>
            <a:off x="10626844" y="488912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60DEBFC-91CF-48CC-9173-B015BA09BE9E}"/>
              </a:ext>
            </a:extLst>
          </p:cNvPr>
          <p:cNvSpPr/>
          <p:nvPr/>
        </p:nvSpPr>
        <p:spPr>
          <a:xfrm>
            <a:off x="9889923" y="5149551"/>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CB3C0C1-A027-4493-85BB-C46DF1C4214F}"/>
              </a:ext>
            </a:extLst>
          </p:cNvPr>
          <p:cNvSpPr/>
          <p:nvPr/>
        </p:nvSpPr>
        <p:spPr>
          <a:xfrm>
            <a:off x="9972874" y="580930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F14E69A-41D1-44A8-BA2D-6B3E32D822B2}"/>
              </a:ext>
            </a:extLst>
          </p:cNvPr>
          <p:cNvSpPr/>
          <p:nvPr/>
        </p:nvSpPr>
        <p:spPr>
          <a:xfrm>
            <a:off x="11265382" y="397713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2D22DD7-3717-41E0-BD22-7840561C1E92}"/>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D36B8FE-31F7-4537-9D65-2DD6E49A976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FC1A85-4575-426F-9C10-39ED01CEEEFF}"/>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65D5C82-55A1-465E-8E7A-3862E7480BCF}"/>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253A57E-E603-462A-8255-5A931C16EB46}"/>
              </a:ext>
            </a:extLst>
          </p:cNvPr>
          <p:cNvSpPr/>
          <p:nvPr/>
        </p:nvSpPr>
        <p:spPr>
          <a:xfrm>
            <a:off x="10746450" y="393083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3D8BEB-AD7B-4540-B611-9EC14FCC23AC}"/>
              </a:ext>
            </a:extLst>
          </p:cNvPr>
          <p:cNvSpPr/>
          <p:nvPr/>
        </p:nvSpPr>
        <p:spPr>
          <a:xfrm>
            <a:off x="10225586" y="4925767"/>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2582E5-DF99-4841-90F8-00E14E5DC7C3}"/>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628D8122-6DBE-4AC6-A7D9-FF572ABEF0E3}"/>
              </a:ext>
            </a:extLst>
          </p:cNvPr>
          <p:cNvCxnSpPr>
            <a:cxnSpLocks/>
          </p:cNvCxnSpPr>
          <p:nvPr/>
        </p:nvCxnSpPr>
        <p:spPr>
          <a:xfrm flipH="1">
            <a:off x="9000603" y="3576577"/>
            <a:ext cx="2542572" cy="30419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E31A15C-BC82-43CF-AC7F-7058D98922BD}"/>
              </a:ext>
            </a:extLst>
          </p:cNvPr>
          <p:cNvCxnSpPr>
            <a:cxnSpLocks/>
          </p:cNvCxnSpPr>
          <p:nvPr/>
        </p:nvCxnSpPr>
        <p:spPr>
          <a:xfrm flipH="1">
            <a:off x="9323150" y="3793433"/>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8A64C-8353-4FD8-92DD-349398B4745C}"/>
              </a:ext>
            </a:extLst>
          </p:cNvPr>
          <p:cNvCxnSpPr>
            <a:cxnSpLocks/>
          </p:cNvCxnSpPr>
          <p:nvPr/>
        </p:nvCxnSpPr>
        <p:spPr>
          <a:xfrm flipH="1">
            <a:off x="8674039" y="3378881"/>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2694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E52C-9597-4CC3-9CF4-A107B37A1654}"/>
              </a:ext>
            </a:extLst>
          </p:cNvPr>
          <p:cNvSpPr>
            <a:spLocks noGrp="1"/>
          </p:cNvSpPr>
          <p:nvPr>
            <p:ph type="title"/>
          </p:nvPr>
        </p:nvSpPr>
        <p:spPr/>
        <p:txBody>
          <a:bodyPr/>
          <a:lstStyle/>
          <a:p>
            <a:r>
              <a:rPr lang="en-US" dirty="0"/>
              <a:t>RANSAC algorithm - step by step - 0</a:t>
            </a:r>
          </a:p>
        </p:txBody>
      </p:sp>
      <p:sp>
        <p:nvSpPr>
          <p:cNvPr id="3" name="Content Placeholder 2">
            <a:extLst>
              <a:ext uri="{FF2B5EF4-FFF2-40B4-BE49-F238E27FC236}">
                <a16:creationId xmlns:a16="http://schemas.microsoft.com/office/drawing/2014/main" id="{79587281-3FB5-4688-AD53-B4F16F06651C}"/>
              </a:ext>
            </a:extLst>
          </p:cNvPr>
          <p:cNvSpPr>
            <a:spLocks noGrp="1"/>
          </p:cNvSpPr>
          <p:nvPr>
            <p:ph idx="1"/>
          </p:nvPr>
        </p:nvSpPr>
        <p:spPr/>
        <p:txBody>
          <a:bodyPr>
            <a:normAutofit/>
          </a:bodyPr>
          <a:lstStyle/>
          <a:p>
            <a:pPr marL="0" indent="0">
              <a:buNone/>
            </a:pPr>
            <a:r>
              <a:rPr lang="en-US" b="1" dirty="0">
                <a:solidFill>
                  <a:sysClr val="windowText" lastClr="000000"/>
                </a:solidFill>
                <a:latin typeface="Consolas" pitchFamily="49" charset="0"/>
              </a:rPr>
              <a:t>While</a:t>
            </a:r>
            <a:r>
              <a:rPr lang="en-US" dirty="0">
                <a:solidFill>
                  <a:sysClr val="windowText" lastClr="000000"/>
                </a:solidFill>
                <a:latin typeface="Consolas" pitchFamily="49" charset="0"/>
              </a:rPr>
              <a:t> searching for best model fit:</a:t>
            </a:r>
          </a:p>
          <a:p>
            <a:pPr marL="0" indent="0">
              <a:buNone/>
            </a:pPr>
            <a:endParaRPr lang="en-US" dirty="0"/>
          </a:p>
          <a:p>
            <a:r>
              <a:rPr lang="en-US" dirty="0"/>
              <a:t>How do we know when to stop? How much we need to iterate before getting the best model?</a:t>
            </a:r>
          </a:p>
          <a:p>
            <a:r>
              <a:rPr lang="en-US" dirty="0"/>
              <a:t>Let’s look at a possible statistical model for this question.</a:t>
            </a:r>
          </a:p>
        </p:txBody>
      </p:sp>
    </p:spTree>
    <p:extLst>
      <p:ext uri="{BB962C8B-B14F-4D97-AF65-F5344CB8AC3E}">
        <p14:creationId xmlns:p14="http://schemas.microsoft.com/office/powerpoint/2010/main" val="20822923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78AFF-8EC5-464F-A58B-69EB511A09F2}"/>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694459-F025-4A02-96CE-19FC6E486B20}"/>
                  </a:ext>
                </a:extLst>
              </p:cNvPr>
              <p:cNvSpPr>
                <a:spLocks noGrp="1"/>
              </p:cNvSpPr>
              <p:nvPr>
                <p:ph idx="1"/>
              </p:nvPr>
            </p:nvSpPr>
            <p:spPr/>
            <p:txBody>
              <a:bodyPr/>
              <a:lstStyle/>
              <a:p>
                <a:r>
                  <a:rPr lang="en-US" dirty="0"/>
                  <a:t>Denote</a:t>
                </a:r>
              </a:p>
              <a:p>
                <a:pPr marL="0" indent="0">
                  <a:buNone/>
                </a:pPr>
                <a14:m>
                  <m:oMath xmlns:m="http://schemas.openxmlformats.org/officeDocument/2006/math">
                    <m:r>
                      <a:rPr lang="en-US" i="1">
                        <a:latin typeface="Cambria Math" panose="02040503050406030204" pitchFamily="18" charset="0"/>
                      </a:rPr>
                      <m:t>𝜔</m:t>
                    </m:r>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𝑖𝑛𝑙𝑖𝑒𝑟𝑠</m:t>
                        </m:r>
                      </m:num>
                      <m:den>
                        <m:r>
                          <a:rPr lang="en-US" i="1">
                            <a:latin typeface="Cambria Math" panose="02040503050406030204" pitchFamily="18" charset="0"/>
                          </a:rPr>
                          <m:t># </m:t>
                        </m:r>
                        <m:r>
                          <a:rPr lang="en-US" i="1">
                            <a:latin typeface="Cambria Math" panose="02040503050406030204" pitchFamily="18" charset="0"/>
                          </a:rPr>
                          <m:t>𝑡𝑜𝑡𝑎𝑙</m:t>
                        </m:r>
                        <m:r>
                          <a:rPr lang="en-US" i="1">
                            <a:latin typeface="Cambria Math" panose="02040503050406030204" pitchFamily="18" charset="0"/>
                          </a:rPr>
                          <m:t> </m:t>
                        </m:r>
                        <m:r>
                          <a:rPr lang="en-US" i="1">
                            <a:latin typeface="Cambria Math" panose="02040503050406030204" pitchFamily="18" charset="0"/>
                          </a:rPr>
                          <m:t>𝑑𝑎𝑡𝑎𝑝𝑜𝑖𝑛𝑡𝑠</m:t>
                        </m:r>
                      </m:den>
                    </m:f>
                  </m:oMath>
                </a14:m>
                <a:r>
                  <a:rPr lang="en-US" dirty="0"/>
                  <a:t> :</a:t>
                </a:r>
              </a:p>
              <a:p>
                <a:pPr lvl="1"/>
                <a:r>
                  <a:rPr lang="en-US" dirty="0"/>
                  <a:t>getting </a:t>
                </a:r>
                <a14:m>
                  <m:oMath xmlns:m="http://schemas.openxmlformats.org/officeDocument/2006/math">
                    <m:r>
                      <a:rPr lang="en-US" i="1">
                        <a:latin typeface="Cambria Math" panose="02040503050406030204" pitchFamily="18" charset="0"/>
                      </a:rPr>
                      <m:t>𝜔</m:t>
                    </m:r>
                  </m:oMath>
                </a14:m>
                <a:r>
                  <a:rPr lang="en-US" dirty="0"/>
                  <a:t> ratio will be considered as reaching the best model.</a:t>
                </a:r>
              </a:p>
              <a:p>
                <a:pPr lvl="1"/>
                <a:r>
                  <a:rPr lang="en-US" dirty="0"/>
                  <a:t>This ratio is usually user specified according to dataset properties (or educated guess). </a:t>
                </a:r>
              </a:p>
              <a:p>
                <a:pPr marL="0" indent="0">
                  <a:buNone/>
                </a:pP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a:t> number of iterations (will be calculated).</a:t>
                </a:r>
              </a:p>
              <a:p>
                <a:pPr marL="0" indent="0">
                  <a:buNone/>
                </a:pPr>
                <a14:m>
                  <m:oMath xmlns:m="http://schemas.openxmlformats.org/officeDocument/2006/math">
                    <m:r>
                      <a:rPr lang="en-US" i="1">
                        <a:latin typeface="Cambria Math" panose="02040503050406030204" pitchFamily="18" charset="0"/>
                      </a:rPr>
                      <m:t>𝑝</m:t>
                    </m:r>
                    <m:r>
                      <a:rPr lang="en-US">
                        <a:latin typeface="Cambria Math" panose="02040503050406030204" pitchFamily="18" charset="0"/>
                      </a:rPr>
                      <m:t>:</m:t>
                    </m:r>
                  </m:oMath>
                </a14:m>
                <a:r>
                  <a:rPr lang="en-US" dirty="0"/>
                  <a:t> percentage chance of achieving best model in chosen </a:t>
                </a:r>
                <a14:m>
                  <m:oMath xmlns:m="http://schemas.openxmlformats.org/officeDocument/2006/math">
                    <m:r>
                      <a:rPr lang="en-US" b="0" i="1" smtClean="0">
                        <a:latin typeface="Cambria Math" panose="02040503050406030204" pitchFamily="18" charset="0"/>
                      </a:rPr>
                      <m:t>𝑘</m:t>
                    </m:r>
                  </m:oMath>
                </a14:m>
                <a:r>
                  <a:rPr lang="en-US" dirty="0"/>
                  <a:t> iterations (also user specified).</a:t>
                </a:r>
              </a:p>
              <a:p>
                <a:pPr marL="0" indent="0">
                  <a:buNone/>
                </a:pPr>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m:t>
                    </m:r>
                  </m:oMath>
                </a14:m>
                <a:r>
                  <a:rPr lang="en-US" dirty="0"/>
                  <a:t> number of initially sampled subset datapoints.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D694459-F025-4A02-96CE-19FC6E486B20}"/>
                  </a:ext>
                </a:extLst>
              </p:cNvPr>
              <p:cNvSpPr>
                <a:spLocks noGrp="1" noRot="1" noChangeAspect="1" noMove="1" noResize="1" noEditPoints="1" noAdjustHandles="1" noChangeArrowheads="1" noChangeShapeType="1" noTextEdit="1"/>
              </p:cNvSpPr>
              <p:nvPr>
                <p:ph idx="1"/>
              </p:nvPr>
            </p:nvSpPr>
            <p:spPr>
              <a:blipFill>
                <a:blip r:embed="rId2"/>
                <a:stretch>
                  <a:fillRect l="-1034" t="-959"/>
                </a:stretch>
              </a:blipFill>
            </p:spPr>
            <p:txBody>
              <a:bodyPr/>
              <a:lstStyle/>
              <a:p>
                <a:r>
                  <a:rPr lang="en-US">
                    <a:noFill/>
                  </a:rPr>
                  <a:t> </a:t>
                </a:r>
              </a:p>
            </p:txBody>
          </p:sp>
        </mc:Fallback>
      </mc:AlternateContent>
    </p:spTree>
    <p:extLst>
      <p:ext uri="{BB962C8B-B14F-4D97-AF65-F5344CB8AC3E}">
        <p14:creationId xmlns:p14="http://schemas.microsoft.com/office/powerpoint/2010/main" val="558673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111A-2528-49DD-9094-89C012B23D38}"/>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6A6BEF-BD5B-4182-A5D7-667B4F4B0F04}"/>
                  </a:ext>
                </a:extLst>
              </p:cNvPr>
              <p:cNvSpPr>
                <a:spLocks noGrp="1"/>
              </p:cNvSpPr>
              <p:nvPr>
                <p:ph idx="1"/>
              </p:nvPr>
            </p:nvSpPr>
            <p:spPr/>
            <p:txBody>
              <a:bodyPr/>
              <a:lstStyle/>
              <a:p>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all </a:t>
                </a:r>
                <a14:m>
                  <m:oMath xmlns:m="http://schemas.openxmlformats.org/officeDocument/2006/math">
                    <m:r>
                      <a:rPr lang="en-US" i="1" dirty="0" smtClean="0">
                        <a:latin typeface="Cambria Math" panose="02040503050406030204" pitchFamily="18" charset="0"/>
                      </a:rPr>
                      <m:t>𝑛</m:t>
                    </m:r>
                  </m:oMath>
                </a14:m>
                <a:r>
                  <a:rPr lang="en-US" dirty="0"/>
                  <a:t> points are inliers.</a:t>
                </a:r>
              </a:p>
              <a:p>
                <a14:m>
                  <m:oMath xmlns:m="http://schemas.openxmlformats.org/officeDocument/2006/math">
                    <m:r>
                      <a:rPr lang="en-US" i="1" dirty="0" smtClean="0">
                        <a:latin typeface="Cambria Math" panose="02040503050406030204" pitchFamily="18" charset="0"/>
                      </a:rPr>
                      <m:t>1 −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at least one of the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m:t>
                    </m:r>
                  </m:oMath>
                </a14:m>
                <a:r>
                  <a:rPr lang="en-US" dirty="0"/>
                  <a:t>points is an outlier.</a:t>
                </a:r>
              </a:p>
              <a:p>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𝜔</m:t>
                                </m:r>
                              </m:e>
                              <m:sup>
                                <m:r>
                                  <a:rPr lang="en-US" b="0" i="1" smtClean="0">
                                    <a:latin typeface="Cambria Math" panose="02040503050406030204" pitchFamily="18" charset="0"/>
                                  </a:rPr>
                                  <m:t>𝑛</m:t>
                                </m:r>
                              </m:sup>
                            </m:sSup>
                          </m:e>
                        </m:d>
                      </m:e>
                      <m:sup>
                        <m:r>
                          <a:rPr lang="en-US" b="0" i="1" smtClean="0">
                            <a:latin typeface="Cambria Math" panose="02040503050406030204" pitchFamily="18" charset="0"/>
                          </a:rPr>
                          <m:t>𝑘</m:t>
                        </m:r>
                      </m:sup>
                    </m:sSup>
                  </m:oMath>
                </a14:m>
                <a:r>
                  <a:rPr lang="en-US" dirty="0"/>
                  <a:t> is the probability that in </a:t>
                </a:r>
                <a14:m>
                  <m:oMath xmlns:m="http://schemas.openxmlformats.org/officeDocument/2006/math">
                    <m:r>
                      <a:rPr lang="en-US" b="0" i="1" smtClean="0">
                        <a:latin typeface="Cambria Math" panose="02040503050406030204" pitchFamily="18" charset="0"/>
                      </a:rPr>
                      <m:t>𝑘</m:t>
                    </m:r>
                  </m:oMath>
                </a14:m>
                <a:r>
                  <a:rPr lang="en-US" dirty="0"/>
                  <a:t> iterations we will always have at least one outlier (meaning we didn’t get best match).</a:t>
                </a:r>
              </a:p>
              <a:p>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log</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num>
                      <m:den>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𝑛</m:t>
                            </m:r>
                          </m:sup>
                        </m:sSup>
                        <m:r>
                          <a:rPr lang="en-US" b="0" i="1" smtClean="0">
                            <a:latin typeface="Cambria Math" panose="02040503050406030204" pitchFamily="18" charset="0"/>
                          </a:rPr>
                          <m:t>)</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986A6BEF-BD5B-4182-A5D7-667B4F4B0F04}"/>
                  </a:ext>
                </a:extLst>
              </p:cNvPr>
              <p:cNvSpPr>
                <a:spLocks noGrp="1" noRot="1" noChangeAspect="1" noMove="1" noResize="1" noEditPoints="1" noAdjustHandles="1" noChangeArrowheads="1" noChangeShapeType="1" noTextEdit="1"/>
              </p:cNvSpPr>
              <p:nvPr>
                <p:ph idx="1"/>
              </p:nvPr>
            </p:nvSpPr>
            <p:spPr>
              <a:blipFill>
                <a:blip r:embed="rId2"/>
                <a:stretch>
                  <a:fillRect t="-959"/>
                </a:stretch>
              </a:blipFill>
            </p:spPr>
            <p:txBody>
              <a:bodyPr/>
              <a:lstStyle/>
              <a:p>
                <a:r>
                  <a:rPr lang="en-US">
                    <a:noFill/>
                  </a:rPr>
                  <a:t> </a:t>
                </a:r>
              </a:p>
            </p:txBody>
          </p:sp>
        </mc:Fallback>
      </mc:AlternateContent>
      <p:sp>
        <p:nvSpPr>
          <p:cNvPr id="5" name="AutoShape 2" descr="w^{{n}}">
            <a:extLst>
              <a:ext uri="{FF2B5EF4-FFF2-40B4-BE49-F238E27FC236}">
                <a16:creationId xmlns:a16="http://schemas.microsoft.com/office/drawing/2014/main" id="{C2048D6A-5EAA-496E-90BA-5765BCAD5603}"/>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3" descr="1-w^{n}">
            <a:extLst>
              <a:ext uri="{FF2B5EF4-FFF2-40B4-BE49-F238E27FC236}">
                <a16:creationId xmlns:a16="http://schemas.microsoft.com/office/drawing/2014/main" id="{F6D269E6-B12E-46FB-8A2E-D417084E2D31}"/>
              </a:ext>
            </a:extLst>
          </p:cNvPr>
          <p:cNvSpPr>
            <a:spLocks noChangeAspect="1" noChangeArrowheads="1"/>
          </p:cNvSpPr>
          <p:nvPr/>
        </p:nvSpPr>
        <p:spPr bwMode="auto">
          <a:xfrm>
            <a:off x="31321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Rounded Corners 6">
            <a:extLst>
              <a:ext uri="{FF2B5EF4-FFF2-40B4-BE49-F238E27FC236}">
                <a16:creationId xmlns:a16="http://schemas.microsoft.com/office/drawing/2014/main" id="{5BC9F5EC-27DD-4AC6-919B-88EA40FBF7AA}"/>
              </a:ext>
            </a:extLst>
          </p:cNvPr>
          <p:cNvSpPr/>
          <p:nvPr/>
        </p:nvSpPr>
        <p:spPr>
          <a:xfrm>
            <a:off x="555587" y="2754776"/>
            <a:ext cx="2268636"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678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62C7-6D78-49E5-A07F-65DA1E363133}"/>
              </a:ext>
            </a:extLst>
          </p:cNvPr>
          <p:cNvSpPr>
            <a:spLocks noGrp="1"/>
          </p:cNvSpPr>
          <p:nvPr>
            <p:ph type="title"/>
          </p:nvPr>
        </p:nvSpPr>
        <p:spPr/>
        <p:txBody>
          <a:bodyPr/>
          <a:lstStyle/>
          <a:p>
            <a:r>
              <a:rPr lang="en-US" dirty="0"/>
              <a:t>Error / Loss</a:t>
            </a:r>
          </a:p>
        </p:txBody>
      </p:sp>
      <p:sp>
        <p:nvSpPr>
          <p:cNvPr id="3" name="Content Placeholder 2">
            <a:extLst>
              <a:ext uri="{FF2B5EF4-FFF2-40B4-BE49-F238E27FC236}">
                <a16:creationId xmlns:a16="http://schemas.microsoft.com/office/drawing/2014/main" id="{AAB1D311-F54E-4773-8CDF-C77050CB107E}"/>
              </a:ext>
            </a:extLst>
          </p:cNvPr>
          <p:cNvSpPr>
            <a:spLocks noGrp="1"/>
          </p:cNvSpPr>
          <p:nvPr>
            <p:ph idx="1"/>
          </p:nvPr>
        </p:nvSpPr>
        <p:spPr>
          <a:xfrm>
            <a:off x="203200" y="762000"/>
            <a:ext cx="11785600" cy="6096000"/>
          </a:xfrm>
        </p:spPr>
        <p:txBody>
          <a:bodyPr>
            <a:normAutofit fontScale="92500"/>
          </a:bodyPr>
          <a:lstStyle/>
          <a:p>
            <a:r>
              <a:rPr lang="en-US" dirty="0"/>
              <a:t> </a:t>
            </a:r>
            <a:r>
              <a:rPr lang="en-US" b="1" dirty="0"/>
              <a:t>Error</a:t>
            </a:r>
            <a:r>
              <a:rPr lang="en-US" dirty="0"/>
              <a:t> (also known as </a:t>
            </a:r>
            <a:r>
              <a:rPr lang="en-US" b="1" dirty="0"/>
              <a:t>loss</a:t>
            </a:r>
            <a:r>
              <a:rPr lang="en-US" dirty="0"/>
              <a:t>) is a method of evaluating how well a specific algorithm models the given data.</a:t>
            </a:r>
          </a:p>
          <a:p>
            <a:pPr lvl="1"/>
            <a:r>
              <a:rPr lang="en-US" dirty="0"/>
              <a:t>If predictions deviates too much from actual results, error would be high.</a:t>
            </a:r>
          </a:p>
          <a:p>
            <a:r>
              <a:rPr lang="en-US" dirty="0"/>
              <a:t>A popular error used a lot in CV and statistics is called </a:t>
            </a:r>
            <a:r>
              <a:rPr lang="en-US" b="1" dirty="0"/>
              <a:t>MSE </a:t>
            </a:r>
            <a:r>
              <a:rPr lang="en-US" dirty="0"/>
              <a:t>(mean square error, also known as </a:t>
            </a:r>
            <a:r>
              <a:rPr lang="en-US" b="1" dirty="0"/>
              <a:t>L2 loss </a:t>
            </a:r>
            <a:r>
              <a:rPr lang="en-US" dirty="0"/>
              <a:t>or </a:t>
            </a:r>
            <a:r>
              <a:rPr lang="en-US" b="1" dirty="0"/>
              <a:t>quadratic loss</a:t>
            </a:r>
            <a:r>
              <a:rPr lang="en-US" dirty="0"/>
              <a:t>).</a:t>
            </a:r>
          </a:p>
          <a:p>
            <a:endParaRPr lang="en-US" dirty="0">
              <a:highlight>
                <a:srgbClr val="FFFF00"/>
              </a:highlight>
            </a:endParaRPr>
          </a:p>
          <a:p>
            <a:endParaRPr lang="en-US" dirty="0"/>
          </a:p>
          <a:p>
            <a:endParaRPr lang="en-US" dirty="0"/>
          </a:p>
          <a:p>
            <a:r>
              <a:rPr lang="en-US" dirty="0"/>
              <a:t> MSE: The mean of the distance from each point to the predicted regression model. </a:t>
            </a:r>
          </a:p>
          <a:p>
            <a:r>
              <a:rPr lang="en-US" dirty="0"/>
              <a:t>We need to find the set of variables that minimizes the error - </a:t>
            </a:r>
            <a:r>
              <a:rPr lang="en-US" b="1" dirty="0">
                <a:highlight>
                  <a:srgbClr val="FFFF00"/>
                </a:highlight>
              </a:rPr>
              <a:t>MMSE</a:t>
            </a:r>
            <a:r>
              <a:rPr lang="en-US" dirty="0"/>
              <a:t> (minimum mean square error).</a:t>
            </a:r>
          </a:p>
          <a:p>
            <a:r>
              <a:rPr lang="en-US" dirty="0"/>
              <a:t>Other variants of this error are </a:t>
            </a:r>
            <a:r>
              <a:rPr lang="en-US" b="1" dirty="0"/>
              <a:t>SSD (sum of square distances) </a:t>
            </a:r>
            <a:r>
              <a:rPr lang="en-US" dirty="0"/>
              <a:t>or</a:t>
            </a:r>
            <a:r>
              <a:rPr lang="en-US" b="1" dirty="0"/>
              <a:t> RMSE (root mean square distance)</a:t>
            </a:r>
            <a:endParaRPr lang="en-US" dirty="0"/>
          </a:p>
        </p:txBody>
      </p:sp>
      <p:sp>
        <p:nvSpPr>
          <p:cNvPr id="4" name="Rectangle: Rounded Corners 3">
            <a:extLst>
              <a:ext uri="{FF2B5EF4-FFF2-40B4-BE49-F238E27FC236}">
                <a16:creationId xmlns:a16="http://schemas.microsoft.com/office/drawing/2014/main" id="{C2F963D7-B56B-4532-A6C0-1EE3EA5075DD}"/>
              </a:ext>
            </a:extLst>
          </p:cNvPr>
          <p:cNvSpPr/>
          <p:nvPr/>
        </p:nvSpPr>
        <p:spPr>
          <a:xfrm>
            <a:off x="531404" y="3127542"/>
            <a:ext cx="4746651" cy="13402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0">
            <a:extLst>
              <a:ext uri="{FF2B5EF4-FFF2-40B4-BE49-F238E27FC236}">
                <a16:creationId xmlns:a16="http://schemas.microsoft.com/office/drawing/2014/main" id="{5562F2A5-8F73-4C5C-9EC9-2D8145460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041" y="3250253"/>
            <a:ext cx="4405208" cy="110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576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9508D-B38A-4E9F-B52A-80E42A9C1B34}"/>
              </a:ext>
            </a:extLst>
          </p:cNvPr>
          <p:cNvSpPr>
            <a:spLocks noGrp="1"/>
          </p:cNvSpPr>
          <p:nvPr>
            <p:ph type="title"/>
          </p:nvPr>
        </p:nvSpPr>
        <p:spPr/>
        <p:txBody>
          <a:bodyPr/>
          <a:lstStyle/>
          <a:p>
            <a:r>
              <a:rPr lang="en-US" dirty="0"/>
              <a:t>Linearity assumption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2577B95-87F2-431F-AEE4-E761C9ABC20E}"/>
                  </a:ext>
                </a:extLst>
              </p:cNvPr>
              <p:cNvSpPr>
                <a:spLocks noGrp="1"/>
              </p:cNvSpPr>
              <p:nvPr>
                <p:ph idx="1"/>
              </p:nvPr>
            </p:nvSpPr>
            <p:spPr/>
            <p:txBody>
              <a:bodyPr>
                <a:normAutofit/>
              </a:bodyPr>
              <a:lstStyle/>
              <a:p>
                <a:r>
                  <a:rPr lang="en-US" dirty="0"/>
                  <a:t>From now and to the end of the class we will assume that our fitted function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a:t>
                </a:r>
                <a:r>
                  <a:rPr lang="en-US" dirty="0">
                    <a:highlight>
                      <a:srgbClr val="FFFF00"/>
                    </a:highlight>
                  </a:rPr>
                  <a:t>is linear in its unknown variables.</a:t>
                </a:r>
                <a:endParaRPr lang="en-US" dirty="0"/>
              </a:p>
              <a:p>
                <a:r>
                  <a:rPr lang="en-US" dirty="0"/>
                  <a:t>linear in its unknown variables- example:</a:t>
                </a:r>
              </a:p>
              <a:p>
                <a:pPr lvl="1"/>
                <a:r>
                  <a:rPr lang="en-US" dirty="0"/>
                  <a:t>Fitting a line to the data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𝑚𝑥</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are linear in the input.</a:t>
                </a:r>
              </a:p>
              <a:p>
                <a:pPr lvl="1"/>
                <a:r>
                  <a:rPr lang="en-US" dirty="0"/>
                  <a:t>A parabolic fit: finding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a14:m>
                <a:r>
                  <a:rPr lang="en-US" dirty="0"/>
                  <a:t> for the best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𝑏𝑥</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is also a linear fit! A linear combination of it’s known input. One can assume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𝑏𝑥</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 </m:t>
                    </m:r>
                  </m:oMath>
                </a14:m>
                <a:r>
                  <a:rPr lang="en-US" dirty="0"/>
                  <a:t>and see the linear combination more vividly.</a:t>
                </a:r>
              </a:p>
              <a:p>
                <a:endParaRPr lang="en-US" dirty="0"/>
              </a:p>
              <a:p>
                <a:r>
                  <a:rPr lang="en-US" dirty="0"/>
                  <a:t>Interchangeable names in this class: (linear) regression, (linear) least squares, (linear) total least squares.</a:t>
                </a:r>
              </a:p>
              <a:p>
                <a:pPr lvl="1"/>
                <a:r>
                  <a:rPr lang="en-US" dirty="0"/>
                  <a:t>With the linear prefix it’s more accurate, but we won’t bother…</a:t>
                </a:r>
              </a:p>
            </p:txBody>
          </p:sp>
        </mc:Choice>
        <mc:Fallback>
          <p:sp>
            <p:nvSpPr>
              <p:cNvPr id="3" name="Content Placeholder 2">
                <a:extLst>
                  <a:ext uri="{FF2B5EF4-FFF2-40B4-BE49-F238E27FC236}">
                    <a16:creationId xmlns:a16="http://schemas.microsoft.com/office/drawing/2014/main" id="{42577B95-87F2-431F-AEE4-E761C9ABC20E}"/>
                  </a:ext>
                </a:extLst>
              </p:cNvPr>
              <p:cNvSpPr>
                <a:spLocks noGrp="1" noRot="1" noChangeAspect="1" noMove="1" noResize="1" noEditPoints="1" noAdjustHandles="1" noChangeArrowheads="1" noChangeShapeType="1" noTextEdit="1"/>
              </p:cNvSpPr>
              <p:nvPr>
                <p:ph idx="1"/>
              </p:nvPr>
            </p:nvSpPr>
            <p:spPr>
              <a:blipFill>
                <a:blip r:embed="rId2"/>
                <a:stretch>
                  <a:fillRect l="-931" t="-959" r="-620"/>
                </a:stretch>
              </a:blipFill>
            </p:spPr>
            <p:txBody>
              <a:bodyPr/>
              <a:lstStyle/>
              <a:p>
                <a:r>
                  <a:rPr lang="en-US">
                    <a:noFill/>
                  </a:rPr>
                  <a:t> </a:t>
                </a:r>
              </a:p>
            </p:txBody>
          </p:sp>
        </mc:Fallback>
      </mc:AlternateContent>
    </p:spTree>
    <p:extLst>
      <p:ext uri="{BB962C8B-B14F-4D97-AF65-F5344CB8AC3E}">
        <p14:creationId xmlns:p14="http://schemas.microsoft.com/office/powerpoint/2010/main" val="4207455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75FF8-84A9-4BBF-B50B-FB6EBA366735}"/>
              </a:ext>
            </a:extLst>
          </p:cNvPr>
          <p:cNvSpPr>
            <a:spLocks noGrp="1"/>
          </p:cNvSpPr>
          <p:nvPr>
            <p:ph type="title"/>
          </p:nvPr>
        </p:nvSpPr>
        <p:spPr/>
        <p:txBody>
          <a:bodyPr/>
          <a:lstStyle/>
          <a:p>
            <a:r>
              <a:rPr lang="en-US" dirty="0"/>
              <a:t>Linearity assumption</a:t>
            </a:r>
          </a:p>
        </p:txBody>
      </p:sp>
      <p:sp>
        <p:nvSpPr>
          <p:cNvPr id="3" name="Content Placeholder 2">
            <a:extLst>
              <a:ext uri="{FF2B5EF4-FFF2-40B4-BE49-F238E27FC236}">
                <a16:creationId xmlns:a16="http://schemas.microsoft.com/office/drawing/2014/main" id="{DCD3A9CF-94E1-448F-A572-1A5BEDAE35B0}"/>
              </a:ext>
            </a:extLst>
          </p:cNvPr>
          <p:cNvSpPr>
            <a:spLocks noGrp="1"/>
          </p:cNvSpPr>
          <p:nvPr>
            <p:ph idx="1"/>
          </p:nvPr>
        </p:nvSpPr>
        <p:spPr/>
        <p:txBody>
          <a:bodyPr/>
          <a:lstStyle/>
          <a:p>
            <a:r>
              <a:rPr lang="en-US" dirty="0">
                <a:highlight>
                  <a:srgbClr val="FFFF00"/>
                </a:highlight>
              </a:rPr>
              <a:t>What is not linear in its unknown variables? </a:t>
            </a:r>
          </a:p>
        </p:txBody>
      </p:sp>
    </p:spTree>
    <p:extLst>
      <p:ext uri="{BB962C8B-B14F-4D97-AF65-F5344CB8AC3E}">
        <p14:creationId xmlns:p14="http://schemas.microsoft.com/office/powerpoint/2010/main" val="1526600323"/>
      </p:ext>
    </p:extLst>
  </p:cSld>
  <p:clrMapOvr>
    <a:masterClrMapping/>
  </p:clrMapOvr>
</p:sld>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5517</TotalTime>
  <Words>8865</Words>
  <Application>Microsoft Office PowerPoint</Application>
  <PresentationFormat>Widescreen</PresentationFormat>
  <Paragraphs>1117</Paragraphs>
  <Slides>66</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Arial</vt:lpstr>
      <vt:lpstr>Calibri</vt:lpstr>
      <vt:lpstr>Cambria Math</vt:lpstr>
      <vt:lpstr>Consolas</vt:lpstr>
      <vt:lpstr>Helvetica</vt:lpstr>
      <vt:lpstr>class_layout</vt:lpstr>
      <vt:lpstr>Curve fitting</vt:lpstr>
      <vt:lpstr>References</vt:lpstr>
      <vt:lpstr>TOC</vt:lpstr>
      <vt:lpstr>Some motivation</vt:lpstr>
      <vt:lpstr>What is curve fitting</vt:lpstr>
      <vt:lpstr>Best fit</vt:lpstr>
      <vt:lpstr>Error / Loss</vt:lpstr>
      <vt:lpstr>Linearity assumption</vt:lpstr>
      <vt:lpstr>Linearity assumption</vt:lpstr>
      <vt:lpstr>Linearity assumption</vt:lpstr>
      <vt:lpstr>TOC</vt:lpstr>
      <vt:lpstr>MMSE &amp; Least squares</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Side note: pseudoinverse</vt:lpstr>
      <vt:lpstr>Curve fitting - LS</vt:lpstr>
      <vt:lpstr>Curve fitting - LS</vt:lpstr>
      <vt:lpstr>PowerPoint Presentation</vt:lpstr>
      <vt:lpstr>Problem 1: fitting vertical data</vt:lpstr>
      <vt:lpstr>Problem 1: fitting vertical data</vt:lpstr>
      <vt:lpstr>TOC</vt:lpstr>
      <vt:lpstr>Line fitting- total least squares</vt:lpstr>
      <vt:lpstr>Line fitting- TLS</vt:lpstr>
      <vt:lpstr>Line fitting- TLS</vt:lpstr>
      <vt:lpstr>Line fitting- TLS</vt:lpstr>
      <vt:lpstr>Line fitting- TLS</vt:lpstr>
      <vt:lpstr>Line fitting- TLS- derivation </vt:lpstr>
      <vt:lpstr>Line fitting- TLS- derivation </vt:lpstr>
      <vt:lpstr>Line fitting- TLS- derivation </vt:lpstr>
      <vt:lpstr>Line fitting- TLS- derivation </vt:lpstr>
      <vt:lpstr>Line fitting- TLS- derivation </vt:lpstr>
      <vt:lpstr>Line fitting- TLS- derivation </vt:lpstr>
      <vt:lpstr>Line fitting- TLS- derivation </vt:lpstr>
      <vt:lpstr>Line fitting- TLS- derivation </vt:lpstr>
      <vt:lpstr>Line fitting- TLS- derivation </vt:lpstr>
      <vt:lpstr>Line fitting- TLS -the minimization problem</vt:lpstr>
      <vt:lpstr>The planarity assumption</vt:lpstr>
      <vt:lpstr>Problem 2: fitting with outliers datapoints</vt:lpstr>
      <vt:lpstr>Problem 2: fitting with outliers datapoints</vt:lpstr>
      <vt:lpstr>TOC</vt:lpstr>
      <vt:lpstr>RANSAC</vt:lpstr>
      <vt:lpstr>RANSAC algorithm</vt:lpstr>
      <vt:lpstr>RANSAC algorithm - step by step - 1</vt:lpstr>
      <vt:lpstr>RANSAC algorithm - step by step - 2</vt:lpstr>
      <vt:lpstr>RANSAC algorithm - step by step - 3</vt:lpstr>
      <vt:lpstr>RANSAC algorithm - step by step - 4</vt:lpstr>
      <vt:lpstr>RANSAC algorithm - step by step - 0</vt:lpstr>
      <vt:lpstr>RANSAC convergence </vt:lpstr>
      <vt:lpstr>RANSAC convergence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Curve fitting</dc:title>
  <dc:creator> </dc:creator>
  <cp:lastModifiedBy> </cp:lastModifiedBy>
  <cp:revision>185</cp:revision>
  <dcterms:created xsi:type="dcterms:W3CDTF">2019-08-07T13:55:19Z</dcterms:created>
  <dcterms:modified xsi:type="dcterms:W3CDTF">2020-03-20T16:15:01Z</dcterms:modified>
</cp:coreProperties>
</file>